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60" r:id="rId4"/>
  </p:sldMasterIdLst>
  <p:notesMasterIdLst>
    <p:notesMasterId r:id="rId13"/>
  </p:notesMasterIdLst>
  <p:sldIdLst>
    <p:sldId id="471" r:id="rId5"/>
    <p:sldId id="472" r:id="rId6"/>
    <p:sldId id="473" r:id="rId7"/>
    <p:sldId id="474" r:id="rId8"/>
    <p:sldId id="475" r:id="rId9"/>
    <p:sldId id="476" r:id="rId10"/>
    <p:sldId id="477" r:id="rId11"/>
    <p:sldId id="478" r:id="rId12"/>
  </p:sldIdLst>
  <p:sldSz cx="12192000" cy="6858000"/>
  <p:notesSz cx="7010400" cy="92964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Helvetica"/>
      </a:defRPr>
    </a:lvl1pPr>
    <a:lvl2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Helvetica"/>
      </a:defRPr>
    </a:lvl2pPr>
    <a:lvl3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Helvetica"/>
      </a:defRPr>
    </a:lvl3pPr>
    <a:lvl4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Helvetica"/>
      </a:defRPr>
    </a:lvl4pPr>
    <a:lvl5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Helvetica"/>
      </a:defRPr>
    </a:lvl5pPr>
    <a:lvl6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Helvetica"/>
      </a:defRPr>
    </a:lvl6pPr>
    <a:lvl7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Helvetica"/>
      </a:defRPr>
    </a:lvl7pPr>
    <a:lvl8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Helvetica"/>
      </a:defRPr>
    </a:lvl8pPr>
    <a:lvl9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Helvetica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ED2E2"/>
          </a:solidFill>
        </a:fill>
      </a:tcStyle>
    </a:wholeTbl>
    <a:band2H>
      <a:tcTxStyle/>
      <a:tcStyle>
        <a:tcBdr/>
        <a:fill>
          <a:solidFill>
            <a:srgbClr val="E8EAF1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ED2E2"/>
          </a:solidFill>
        </a:fill>
      </a:tcStyle>
    </a:wholeTbl>
    <a:band2H>
      <a:tcTxStyle/>
      <a:tcStyle>
        <a:tcBdr/>
        <a:fill>
          <a:solidFill>
            <a:srgbClr val="E8EAF1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EEE7283C-3CF3-47DC-8721-378D4A62B228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firstCol>
    <a:lastRow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ED2E2"/>
          </a:solidFill>
        </a:fill>
      </a:tcStyle>
    </a:wholeTbl>
    <a:band2H>
      <a:tcTxStyle/>
      <a:tcStyle>
        <a:tcBdr/>
        <a:fill>
          <a:solidFill>
            <a:srgbClr val="E8EAF1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33BA23B1-9221-436E-865A-0063620EA4FD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BD7EF"/>
          </a:solidFill>
        </a:fill>
      </a:tcStyle>
    </a:wholeTbl>
    <a:band2H>
      <a:tcTxStyle/>
      <a:tcStyle>
        <a:tcBdr/>
        <a:fill>
          <a:solidFill>
            <a:srgbClr val="E7ECF7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2708684C-4D16-4618-839F-0558EEFCDFE6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EDBDF"/>
          </a:solidFill>
        </a:fill>
      </a:tcStyle>
    </a:wholeTbl>
    <a:band2H>
      <a:tcTxStyle/>
      <a:tcStyle>
        <a:tcBdr/>
        <a:fill>
          <a:solidFill>
            <a:srgbClr val="EFEEF0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019" autoAdjust="0"/>
    <p:restoredTop sz="94694"/>
  </p:normalViewPr>
  <p:slideViewPr>
    <p:cSldViewPr snapToGrid="0">
      <p:cViewPr>
        <p:scale>
          <a:sx n="50" d="100"/>
          <a:sy n="50" d="100"/>
        </p:scale>
        <p:origin x="1704" y="6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viewProps" Target="view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1" name="Shape 311"/>
          <p:cNvSpPr>
            <a:spLocks noGrp="1" noRot="1" noChangeAspect="1"/>
          </p:cNvSpPr>
          <p:nvPr>
            <p:ph type="sldImg"/>
          </p:nvPr>
        </p:nvSpPr>
        <p:spPr>
          <a:xfrm>
            <a:off x="406400" y="696913"/>
            <a:ext cx="6197600" cy="3486150"/>
          </a:xfrm>
          <a:prstGeom prst="rect">
            <a:avLst/>
          </a:prstGeom>
        </p:spPr>
        <p:txBody>
          <a:bodyPr lIns="93177" tIns="46589" rIns="93177" bIns="46589"/>
          <a:lstStyle/>
          <a:p>
            <a:endParaRPr/>
          </a:p>
        </p:txBody>
      </p:sp>
      <p:sp>
        <p:nvSpPr>
          <p:cNvPr id="312" name="Shape 312"/>
          <p:cNvSpPr>
            <a:spLocks noGrp="1"/>
          </p:cNvSpPr>
          <p:nvPr>
            <p:ph type="body" sz="quarter" idx="1"/>
          </p:nvPr>
        </p:nvSpPr>
        <p:spPr>
          <a:xfrm>
            <a:off x="934720" y="4415790"/>
            <a:ext cx="5140960" cy="4183380"/>
          </a:xfrm>
          <a:prstGeom prst="rect">
            <a:avLst/>
          </a:prstGeom>
        </p:spPr>
        <p:txBody>
          <a:bodyPr lIns="93177" tIns="46589" rIns="93177" bIns="46589"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latinLnBrk="0">
      <a:defRPr sz="1200">
        <a:latin typeface="+mn-lt"/>
        <a:ea typeface="+mn-ea"/>
        <a:cs typeface="+mn-cs"/>
        <a:sym typeface="Tw Cen MT"/>
      </a:defRPr>
    </a:lvl1pPr>
    <a:lvl2pPr indent="228600" latinLnBrk="0">
      <a:defRPr sz="1200">
        <a:latin typeface="+mn-lt"/>
        <a:ea typeface="+mn-ea"/>
        <a:cs typeface="+mn-cs"/>
        <a:sym typeface="Tw Cen MT"/>
      </a:defRPr>
    </a:lvl2pPr>
    <a:lvl3pPr indent="457200" latinLnBrk="0">
      <a:defRPr sz="1200">
        <a:latin typeface="+mn-lt"/>
        <a:ea typeface="+mn-ea"/>
        <a:cs typeface="+mn-cs"/>
        <a:sym typeface="Tw Cen MT"/>
      </a:defRPr>
    </a:lvl3pPr>
    <a:lvl4pPr indent="685800" latinLnBrk="0">
      <a:defRPr sz="1200">
        <a:latin typeface="+mn-lt"/>
        <a:ea typeface="+mn-ea"/>
        <a:cs typeface="+mn-cs"/>
        <a:sym typeface="Tw Cen MT"/>
      </a:defRPr>
    </a:lvl4pPr>
    <a:lvl5pPr indent="914400" latinLnBrk="0">
      <a:defRPr sz="1200">
        <a:latin typeface="+mn-lt"/>
        <a:ea typeface="+mn-ea"/>
        <a:cs typeface="+mn-cs"/>
        <a:sym typeface="Tw Cen MT"/>
      </a:defRPr>
    </a:lvl5pPr>
    <a:lvl6pPr indent="1143000" latinLnBrk="0">
      <a:defRPr sz="1200">
        <a:latin typeface="+mn-lt"/>
        <a:ea typeface="+mn-ea"/>
        <a:cs typeface="+mn-cs"/>
        <a:sym typeface="Tw Cen MT"/>
      </a:defRPr>
    </a:lvl6pPr>
    <a:lvl7pPr indent="1371600" latinLnBrk="0">
      <a:defRPr sz="1200">
        <a:latin typeface="+mn-lt"/>
        <a:ea typeface="+mn-ea"/>
        <a:cs typeface="+mn-cs"/>
        <a:sym typeface="Tw Cen MT"/>
      </a:defRPr>
    </a:lvl7pPr>
    <a:lvl8pPr indent="1600200" latinLnBrk="0">
      <a:defRPr sz="1200">
        <a:latin typeface="+mn-lt"/>
        <a:ea typeface="+mn-ea"/>
        <a:cs typeface="+mn-cs"/>
        <a:sym typeface="Tw Cen MT"/>
      </a:defRPr>
    </a:lvl8pPr>
    <a:lvl9pPr indent="1828800" latinLnBrk="0">
      <a:defRPr sz="1200">
        <a:latin typeface="+mn-lt"/>
        <a:ea typeface="+mn-ea"/>
        <a:cs typeface="+mn-cs"/>
        <a:sym typeface="Tw Cen MT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4F25BA5-2FCF-4ED5-F6C7-3EF2F13D69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E16CA6-0EFF-464C-A277-5657CACF26E3}" type="datetimeFigureOut">
              <a:rPr lang="en-US" smtClean="0"/>
              <a:t>5/15/2026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82977DB-30C0-7909-0ABF-7DB01B4CA3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96611C3-DC62-EB8D-53C8-A75396A765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261545-631F-4E35-B7ED-595041AD9B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16558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sv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E8EA17A-6D83-40D7-8A0E-631D219A7548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204" y="6273611"/>
            <a:ext cx="12188952" cy="584389"/>
          </a:xfrm>
          <a:prstGeom prst="rect">
            <a:avLst/>
          </a:prstGeom>
          <a:ln>
            <a:noFill/>
          </a:ln>
        </p:spPr>
      </p:pic>
      <p:sp>
        <p:nvSpPr>
          <p:cNvPr id="16" name="Text Placeholder 2">
            <a:extLst>
              <a:ext uri="{FF2B5EF4-FFF2-40B4-BE49-F238E27FC236}">
                <a16:creationId xmlns:a16="http://schemas.microsoft.com/office/drawing/2014/main" id="{C05706E5-693D-4EEC-BBDE-F72B7BEEF4C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76970" y="1655999"/>
            <a:ext cx="11235605" cy="41400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</p:txBody>
      </p:sp>
      <p:sp>
        <p:nvSpPr>
          <p:cNvPr id="17" name="Slide Number Placeholder 5">
            <a:extLst>
              <a:ext uri="{FF2B5EF4-FFF2-40B4-BE49-F238E27FC236}">
                <a16:creationId xmlns:a16="http://schemas.microsoft.com/office/drawing/2014/main" id="{78C24839-089A-45F4-930E-D1F9C5F42B4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746590" y="6405418"/>
            <a:ext cx="485776" cy="365125"/>
          </a:xfrm>
          <a:prstGeom prst="rect">
            <a:avLst/>
          </a:prstGeom>
          <a:noFill/>
        </p:spPr>
        <p:txBody>
          <a:bodyPr vert="horz" lIns="0" tIns="0" rIns="0" bIns="0" rtlCol="0" anchor="ctr"/>
          <a:lstStyle>
            <a:lvl1pPr algn="ctr">
              <a:defRPr sz="1500" b="0" i="0">
                <a:solidFill>
                  <a:schemeClr val="bg1"/>
                </a:solidFill>
                <a:latin typeface="Tw Cen MT" panose="020B0602020104020603" pitchFamily="34" charset="0"/>
              </a:defRPr>
            </a:lvl1pPr>
          </a:lstStyle>
          <a:p>
            <a:fld id="{19B51A1E-902D-48AF-9020-955120F399B6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19" name="Graphic 18">
            <a:extLst>
              <a:ext uri="{FF2B5EF4-FFF2-40B4-BE49-F238E27FC236}">
                <a16:creationId xmlns:a16="http://schemas.microsoft.com/office/drawing/2014/main" id="{681B2107-1A7D-4258-8245-CF41DA9D6054}"/>
              </a:ext>
            </a:extLst>
          </p:cNvPr>
          <p:cNvPicPr>
            <a:picLocks noChangeAspect="1"/>
          </p:cNvPicPr>
          <p:nvPr userDrawn="1"/>
        </p:nvPicPr>
        <p:blipFill>
          <a:blip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279847" y="226448"/>
            <a:ext cx="1324946" cy="685800"/>
          </a:xfrm>
          <a:prstGeom prst="rect">
            <a:avLst/>
          </a:prstGeom>
        </p:spPr>
      </p:pic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2492A081-46BD-49FE-A4A3-40606855D3AA}"/>
              </a:ext>
            </a:extLst>
          </p:cNvPr>
          <p:cNvSpPr/>
          <p:nvPr userDrawn="1"/>
        </p:nvSpPr>
        <p:spPr>
          <a:xfrm>
            <a:off x="-7348" y="287764"/>
            <a:ext cx="10087349" cy="540000"/>
          </a:xfrm>
          <a:custGeom>
            <a:avLst/>
            <a:gdLst>
              <a:gd name="connsiteX0" fmla="*/ 0 w 10087349"/>
              <a:gd name="connsiteY0" fmla="*/ 0 h 540000"/>
              <a:gd name="connsiteX1" fmla="*/ 9997347 w 10087349"/>
              <a:gd name="connsiteY1" fmla="*/ 0 h 540000"/>
              <a:gd name="connsiteX2" fmla="*/ 10087349 w 10087349"/>
              <a:gd name="connsiteY2" fmla="*/ 90002 h 540000"/>
              <a:gd name="connsiteX3" fmla="*/ 10087349 w 10087349"/>
              <a:gd name="connsiteY3" fmla="*/ 449998 h 540000"/>
              <a:gd name="connsiteX4" fmla="*/ 9997347 w 10087349"/>
              <a:gd name="connsiteY4" fmla="*/ 540000 h 540000"/>
              <a:gd name="connsiteX5" fmla="*/ 0 w 10087349"/>
              <a:gd name="connsiteY5" fmla="*/ 540000 h 54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087349" h="540000">
                <a:moveTo>
                  <a:pt x="0" y="0"/>
                </a:moveTo>
                <a:lnTo>
                  <a:pt x="9997347" y="0"/>
                </a:lnTo>
                <a:cubicBezTo>
                  <a:pt x="10047054" y="0"/>
                  <a:pt x="10087349" y="40295"/>
                  <a:pt x="10087349" y="90002"/>
                </a:cubicBezTo>
                <a:lnTo>
                  <a:pt x="10087349" y="449998"/>
                </a:lnTo>
                <a:cubicBezTo>
                  <a:pt x="10087349" y="499705"/>
                  <a:pt x="10047054" y="540000"/>
                  <a:pt x="9997347" y="540000"/>
                </a:cubicBezTo>
                <a:lnTo>
                  <a:pt x="0" y="540000"/>
                </a:lnTo>
                <a:close/>
              </a:path>
            </a:pathLst>
          </a:custGeom>
          <a:solidFill>
            <a:srgbClr val="1071B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GB">
              <a:latin typeface="Tw Cen MT" panose="020B0602020104020603" pitchFamily="34" charset="0"/>
            </a:endParaRPr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A9B177C7-DDB3-46F6-BACA-936F09450505}"/>
              </a:ext>
            </a:extLst>
          </p:cNvPr>
          <p:cNvSpPr/>
          <p:nvPr userDrawn="1"/>
        </p:nvSpPr>
        <p:spPr>
          <a:xfrm>
            <a:off x="11826240" y="299348"/>
            <a:ext cx="377098" cy="540000"/>
          </a:xfrm>
          <a:custGeom>
            <a:avLst/>
            <a:gdLst>
              <a:gd name="connsiteX0" fmla="*/ 90002 w 377098"/>
              <a:gd name="connsiteY0" fmla="*/ 0 h 540000"/>
              <a:gd name="connsiteX1" fmla="*/ 377098 w 377098"/>
              <a:gd name="connsiteY1" fmla="*/ 0 h 540000"/>
              <a:gd name="connsiteX2" fmla="*/ 377098 w 377098"/>
              <a:gd name="connsiteY2" fmla="*/ 540000 h 540000"/>
              <a:gd name="connsiteX3" fmla="*/ 90002 w 377098"/>
              <a:gd name="connsiteY3" fmla="*/ 540000 h 540000"/>
              <a:gd name="connsiteX4" fmla="*/ 0 w 377098"/>
              <a:gd name="connsiteY4" fmla="*/ 449998 h 540000"/>
              <a:gd name="connsiteX5" fmla="*/ 0 w 377098"/>
              <a:gd name="connsiteY5" fmla="*/ 90002 h 540000"/>
              <a:gd name="connsiteX6" fmla="*/ 90002 w 377098"/>
              <a:gd name="connsiteY6" fmla="*/ 0 h 54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77098" h="540000">
                <a:moveTo>
                  <a:pt x="90002" y="0"/>
                </a:moveTo>
                <a:lnTo>
                  <a:pt x="377098" y="0"/>
                </a:lnTo>
                <a:lnTo>
                  <a:pt x="377098" y="540000"/>
                </a:lnTo>
                <a:lnTo>
                  <a:pt x="90002" y="540000"/>
                </a:lnTo>
                <a:cubicBezTo>
                  <a:pt x="40295" y="540000"/>
                  <a:pt x="0" y="499705"/>
                  <a:pt x="0" y="449998"/>
                </a:cubicBezTo>
                <a:lnTo>
                  <a:pt x="0" y="90002"/>
                </a:lnTo>
                <a:cubicBezTo>
                  <a:pt x="0" y="40295"/>
                  <a:pt x="40295" y="0"/>
                  <a:pt x="90002" y="0"/>
                </a:cubicBezTo>
                <a:close/>
              </a:path>
            </a:pathLst>
          </a:custGeom>
          <a:solidFill>
            <a:srgbClr val="1071B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GB">
              <a:latin typeface="Tw Cen MT" panose="020B0602020104020603" pitchFamily="34" charset="0"/>
            </a:endParaRPr>
          </a:p>
        </p:txBody>
      </p:sp>
      <p:sp>
        <p:nvSpPr>
          <p:cNvPr id="22" name="Title Placeholder 1">
            <a:extLst>
              <a:ext uri="{FF2B5EF4-FFF2-40B4-BE49-F238E27FC236}">
                <a16:creationId xmlns:a16="http://schemas.microsoft.com/office/drawing/2014/main" id="{21CE07EC-40F1-468C-9E18-A10C6CA834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2250" y="209894"/>
            <a:ext cx="9626400" cy="695740"/>
          </a:xfrm>
          <a:prstGeom prst="rect">
            <a:avLst/>
          </a:prstGeom>
          <a:noFill/>
        </p:spPr>
        <p:txBody>
          <a:bodyPr vert="horz" lIns="180000" tIns="0" rIns="0" bIns="0" rtlCol="0" anchor="ctr">
            <a:noAutofit/>
          </a:bodyPr>
          <a:lstStyle/>
          <a:p>
            <a:r>
              <a:rPr lang="en-US" noProof="0"/>
              <a:t>Click to edit page title</a:t>
            </a:r>
          </a:p>
        </p:txBody>
      </p:sp>
    </p:spTree>
    <p:extLst>
      <p:ext uri="{BB962C8B-B14F-4D97-AF65-F5344CB8AC3E}">
        <p14:creationId xmlns:p14="http://schemas.microsoft.com/office/powerpoint/2010/main" val="4095532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bg1"/>
          </a:solidFill>
          <a:latin typeface="Tw Cen MT" panose="020B0602020104020603" pitchFamily="34" charset="0"/>
          <a:ea typeface="Verdana" panose="020B0604030504040204" pitchFamily="34" charset="0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1000"/>
        </a:spcBef>
        <a:buClr>
          <a:srgbClr val="106E38"/>
        </a:buClr>
        <a:buFont typeface="Wingdings" panose="05000000000000000000" pitchFamily="2" charset="2"/>
        <a:buChar char="§"/>
        <a:defRPr sz="2100" kern="1200">
          <a:solidFill>
            <a:schemeClr val="tx1"/>
          </a:solidFill>
          <a:latin typeface="Tw Cen MT" panose="020B0602020104020603" pitchFamily="34" charset="0"/>
          <a:ea typeface="Verdana" panose="020B0604030504040204" pitchFamily="34" charset="0"/>
          <a:cs typeface="+mn-cs"/>
        </a:defRPr>
      </a:lvl1pPr>
      <a:lvl2pPr marL="685800" indent="-228600" algn="l" defTabSz="914400" rtl="0" eaLnBrk="1" latinLnBrk="0" hangingPunct="1">
        <a:lnSpc>
          <a:spcPct val="100000"/>
        </a:lnSpc>
        <a:spcBef>
          <a:spcPts val="500"/>
        </a:spcBef>
        <a:buClr>
          <a:srgbClr val="106E38"/>
        </a:buClr>
        <a:buFont typeface="Wingdings" panose="05000000000000000000" pitchFamily="2" charset="2"/>
        <a:buChar char="§"/>
        <a:defRPr sz="1800" kern="1200">
          <a:solidFill>
            <a:schemeClr val="tx1"/>
          </a:solidFill>
          <a:latin typeface="Tw Cen MT" panose="020B0602020104020603" pitchFamily="34" charset="0"/>
          <a:ea typeface="Verdana" panose="020B0604030504040204" pitchFamily="34" charset="0"/>
          <a:cs typeface="+mn-cs"/>
        </a:defRPr>
      </a:lvl2pPr>
      <a:lvl3pPr marL="1143000" indent="-228600" algn="l" defTabSz="914400" rtl="0" eaLnBrk="1" latinLnBrk="0" hangingPunct="1">
        <a:lnSpc>
          <a:spcPct val="100000"/>
        </a:lnSpc>
        <a:spcBef>
          <a:spcPts val="500"/>
        </a:spcBef>
        <a:buClr>
          <a:srgbClr val="106E38"/>
        </a:buClr>
        <a:buFont typeface="Wingdings" panose="05000000000000000000" pitchFamily="2" charset="2"/>
        <a:buChar char="§"/>
        <a:defRPr sz="1600" kern="1200">
          <a:solidFill>
            <a:schemeClr val="tx1"/>
          </a:solidFill>
          <a:latin typeface="Tw Cen MT" panose="020B0602020104020603" pitchFamily="34" charset="0"/>
          <a:ea typeface="Verdana" panose="020B0604030504040204" pitchFamily="34" charset="0"/>
          <a:cs typeface="+mn-cs"/>
        </a:defRPr>
      </a:lvl3pPr>
      <a:lvl4pPr marL="1600200" indent="-228600" algn="l" defTabSz="914400" rtl="0" eaLnBrk="1" latinLnBrk="0" hangingPunct="1">
        <a:lnSpc>
          <a:spcPct val="100000"/>
        </a:lnSpc>
        <a:spcBef>
          <a:spcPts val="500"/>
        </a:spcBef>
        <a:buClr>
          <a:srgbClr val="4EB357"/>
        </a:buClr>
        <a:buFont typeface="Wingdings" panose="05000000000000000000" pitchFamily="2" charset="2"/>
        <a:buChar char="§"/>
        <a:defRPr sz="1600" kern="1200">
          <a:solidFill>
            <a:schemeClr val="tx1"/>
          </a:solidFill>
          <a:latin typeface="Tw Cen MT" panose="020B0602020104020603" pitchFamily="34" charset="0"/>
          <a:ea typeface="Verdana" panose="020B0604030504040204" pitchFamily="34" charset="0"/>
          <a:cs typeface="+mn-cs"/>
        </a:defRPr>
      </a:lvl4pPr>
      <a:lvl5pPr marL="2057400" indent="-228600" algn="l" defTabSz="914400" rtl="0" eaLnBrk="1" latinLnBrk="0" hangingPunct="1">
        <a:lnSpc>
          <a:spcPct val="100000"/>
        </a:lnSpc>
        <a:spcBef>
          <a:spcPts val="500"/>
        </a:spcBef>
        <a:buClr>
          <a:srgbClr val="4EB357"/>
        </a:buClr>
        <a:buFont typeface="Wingdings" panose="05000000000000000000" pitchFamily="2" charset="2"/>
        <a:buChar char="§"/>
        <a:defRPr sz="1500" kern="1200">
          <a:solidFill>
            <a:schemeClr val="tx1"/>
          </a:solidFill>
          <a:latin typeface="Tw Cen MT" panose="020B0602020104020603" pitchFamily="34" charset="0"/>
          <a:ea typeface="Verdana" panose="020B0604030504040204" pitchFamily="34" charset="0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527">
          <p15:clr>
            <a:srgbClr val="F26B43"/>
          </p15:clr>
        </p15:guide>
        <p15:guide id="2" pos="3840">
          <p15:clr>
            <a:srgbClr val="F26B43"/>
          </p15:clr>
        </p15:guide>
        <p15:guide id="3" pos="279">
          <p15:clr>
            <a:srgbClr val="F26B43"/>
          </p15:clr>
        </p15:guide>
        <p15:guide id="4" pos="7378">
          <p15:clr>
            <a:srgbClr val="F26B43"/>
          </p15:clr>
        </p15:guide>
        <p15:guide id="5" orient="horz" pos="3816">
          <p15:clr>
            <a:srgbClr val="F26B43"/>
          </p15:clr>
        </p15:guide>
        <p15:guide id="6" orient="horz" pos="912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9D56A28B-8024-C5C2-3891-1A206EB33B8A}"/>
              </a:ext>
            </a:extLst>
          </p:cNvPr>
          <p:cNvGrpSpPr/>
          <p:nvPr/>
        </p:nvGrpSpPr>
        <p:grpSpPr>
          <a:xfrm>
            <a:off x="384441" y="1012722"/>
            <a:ext cx="11423117" cy="5299586"/>
            <a:chOff x="365760" y="1371600"/>
            <a:chExt cx="8412480" cy="3200400"/>
          </a:xfrm>
        </p:grpSpPr>
        <p:sp>
          <p:nvSpPr>
            <p:cNvPr id="12" name="Shape 6">
              <a:extLst>
                <a:ext uri="{FF2B5EF4-FFF2-40B4-BE49-F238E27FC236}">
                  <a16:creationId xmlns:a16="http://schemas.microsoft.com/office/drawing/2014/main" id="{406ADFAB-9590-6F72-9DBE-BADC713A3FB8}"/>
                </a:ext>
              </a:extLst>
            </p:cNvPr>
            <p:cNvSpPr/>
            <p:nvPr/>
          </p:nvSpPr>
          <p:spPr>
            <a:xfrm>
              <a:off x="365760" y="1371600"/>
              <a:ext cx="5943600" cy="3200400"/>
            </a:xfrm>
            <a:prstGeom prst="rect">
              <a:avLst/>
            </a:prstGeom>
            <a:solidFill>
              <a:srgbClr val="DBEAFE"/>
            </a:solidFill>
            <a:ln w="12700">
              <a:solidFill>
                <a:srgbClr val="CBD5E1"/>
              </a:solidFill>
              <a:prstDash val="solid"/>
            </a:ln>
            <a:effectLst>
              <a:outerShdw blurRad="101600" dist="38100" dir="8100000" algn="bl" rotWithShape="0">
                <a:srgbClr val="000000">
                  <a:alpha val="10000"/>
                </a:srgbClr>
              </a:outerShdw>
            </a:effectLst>
          </p:spPr>
          <p:txBody>
            <a:bodyPr/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" name="Text 7">
              <a:extLst>
                <a:ext uri="{FF2B5EF4-FFF2-40B4-BE49-F238E27FC236}">
                  <a16:creationId xmlns:a16="http://schemas.microsoft.com/office/drawing/2014/main" id="{769F670A-1317-E23E-E92D-FC1E3591C783}"/>
                </a:ext>
              </a:extLst>
            </p:cNvPr>
            <p:cNvSpPr/>
            <p:nvPr/>
          </p:nvSpPr>
          <p:spPr>
            <a:xfrm>
              <a:off x="548640" y="1600200"/>
              <a:ext cx="5577840" cy="502920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pPr marL="0" indent="0">
                <a:buNone/>
              </a:pPr>
              <a:r>
                <a:rPr lang="en-US" sz="3200" b="1" kern="0" spc="100" dirty="0">
                  <a:solidFill>
                    <a:srgbClr val="2563EB"/>
                  </a:solidFill>
                  <a:latin typeface="Arial" panose="020B0604020202020204" pitchFamily="34" charset="0"/>
                  <a:ea typeface="Calibri" pitchFamily="34" charset="-122"/>
                  <a:cs typeface="Arial" panose="020B0604020202020204" pitchFamily="34" charset="0"/>
                </a:rPr>
                <a:t>Viability Gap Funding</a:t>
              </a:r>
              <a:endParaRPr lang="en-US" sz="32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1" name="Text 8">
              <a:extLst>
                <a:ext uri="{FF2B5EF4-FFF2-40B4-BE49-F238E27FC236}">
                  <a16:creationId xmlns:a16="http://schemas.microsoft.com/office/drawing/2014/main" id="{B98A691F-3FA7-9311-9B9B-83CD6817BBD7}"/>
                </a:ext>
              </a:extLst>
            </p:cNvPr>
            <p:cNvSpPr/>
            <p:nvPr/>
          </p:nvSpPr>
          <p:spPr>
            <a:xfrm>
              <a:off x="548640" y="2057400"/>
              <a:ext cx="5577840" cy="685800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pPr marL="0" indent="0">
                <a:buNone/>
              </a:pPr>
              <a:r>
                <a:rPr lang="en-US" sz="3000" b="1" dirty="0">
                  <a:solidFill>
                    <a:srgbClr val="1E3A5F"/>
                  </a:solidFill>
                  <a:latin typeface="Arial" panose="020B0604020202020204" pitchFamily="34" charset="0"/>
                  <a:ea typeface="Calibri" pitchFamily="34" charset="-122"/>
                  <a:cs typeface="Arial" panose="020B0604020202020204" pitchFamily="34" charset="0"/>
                </a:rPr>
                <a:t>(VGF) Scheme for BESS</a:t>
              </a:r>
              <a:endParaRPr lang="en-US" sz="3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6" name="Text 9">
              <a:extLst>
                <a:ext uri="{FF2B5EF4-FFF2-40B4-BE49-F238E27FC236}">
                  <a16:creationId xmlns:a16="http://schemas.microsoft.com/office/drawing/2014/main" id="{89CB67DF-9B6A-D8A4-53FA-0F979C159715}"/>
                </a:ext>
              </a:extLst>
            </p:cNvPr>
            <p:cNvSpPr/>
            <p:nvPr/>
          </p:nvSpPr>
          <p:spPr>
            <a:xfrm>
              <a:off x="548640" y="2743200"/>
              <a:ext cx="5577840" cy="411480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pPr marL="0" indent="0">
                <a:buNone/>
              </a:pPr>
              <a:r>
                <a:rPr lang="en-US" sz="1600" i="1" dirty="0">
                  <a:solidFill>
                    <a:srgbClr val="0891B2"/>
                  </a:solidFill>
                  <a:latin typeface="Arial" panose="020B0604020202020204" pitchFamily="34" charset="0"/>
                  <a:ea typeface="Calibri" pitchFamily="34" charset="-122"/>
                  <a:cs typeface="Arial" panose="020B0604020202020204" pitchFamily="34" charset="0"/>
                </a:rPr>
                <a:t>Battery Energy Storage Systems</a:t>
              </a:r>
              <a:endParaRPr lang="en-US" sz="16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0" name="Shape 10">
              <a:extLst>
                <a:ext uri="{FF2B5EF4-FFF2-40B4-BE49-F238E27FC236}">
                  <a16:creationId xmlns:a16="http://schemas.microsoft.com/office/drawing/2014/main" id="{A6F27A3E-C584-90E3-0104-A91AE28232F4}"/>
                </a:ext>
              </a:extLst>
            </p:cNvPr>
            <p:cNvSpPr/>
            <p:nvPr/>
          </p:nvSpPr>
          <p:spPr>
            <a:xfrm>
              <a:off x="548640" y="3246120"/>
              <a:ext cx="5303520" cy="45720"/>
            </a:xfrm>
            <a:prstGeom prst="rect">
              <a:avLst/>
            </a:prstGeom>
            <a:solidFill>
              <a:srgbClr val="F59E0B"/>
            </a:solidFill>
            <a:ln w="12700">
              <a:solidFill>
                <a:srgbClr val="F59E0B"/>
              </a:solidFill>
              <a:prstDash val="solid"/>
            </a:ln>
          </p:spPr>
          <p:txBody>
            <a:bodyPr/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1" name="Text 11">
              <a:extLst>
                <a:ext uri="{FF2B5EF4-FFF2-40B4-BE49-F238E27FC236}">
                  <a16:creationId xmlns:a16="http://schemas.microsoft.com/office/drawing/2014/main" id="{7659EA29-6C97-49D7-56C0-7395C60788E0}"/>
                </a:ext>
              </a:extLst>
            </p:cNvPr>
            <p:cNvSpPr/>
            <p:nvPr/>
          </p:nvSpPr>
          <p:spPr>
            <a:xfrm>
              <a:off x="548640" y="3383280"/>
              <a:ext cx="5577840" cy="365760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pPr marL="0" indent="0">
                <a:buNone/>
              </a:pPr>
              <a:r>
                <a:rPr lang="en-US" dirty="0">
                  <a:solidFill>
                    <a:srgbClr val="334155"/>
                  </a:solidFill>
                  <a:latin typeface="Arial" panose="020B0604020202020204" pitchFamily="34" charset="0"/>
                  <a:ea typeface="Calibri" pitchFamily="34" charset="-122"/>
                  <a:cs typeface="Arial" panose="020B0604020202020204" pitchFamily="34" charset="0"/>
                </a:rPr>
                <a:t>Supported through Power System Development Fund (PSDF)</a:t>
              </a:r>
              <a:endParaRPr lang="en-US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3" name="Text 12">
              <a:extLst>
                <a:ext uri="{FF2B5EF4-FFF2-40B4-BE49-F238E27FC236}">
                  <a16:creationId xmlns:a16="http://schemas.microsoft.com/office/drawing/2014/main" id="{7FD6979C-052D-3152-4F5F-AAF5A51E6AA3}"/>
                </a:ext>
              </a:extLst>
            </p:cNvPr>
            <p:cNvSpPr/>
            <p:nvPr/>
          </p:nvSpPr>
          <p:spPr>
            <a:xfrm>
              <a:off x="548640" y="3749040"/>
              <a:ext cx="5577840" cy="320040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pPr marL="0" indent="0">
                <a:buNone/>
              </a:pPr>
              <a:r>
                <a:rPr lang="en-US" sz="1600" b="1" i="1" dirty="0">
                  <a:solidFill>
                    <a:srgbClr val="64748B"/>
                  </a:solidFill>
                  <a:latin typeface="Arial" panose="020B0604020202020204" pitchFamily="34" charset="0"/>
                  <a:ea typeface="Calibri" pitchFamily="34" charset="-122"/>
                  <a:cs typeface="Arial" panose="020B0604020202020204" pitchFamily="34" charset="0"/>
                </a:rPr>
                <a:t>Ministry of Power, Government of India</a:t>
              </a:r>
              <a:endParaRPr lang="en-US" sz="16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4" name="Shape 13">
              <a:extLst>
                <a:ext uri="{FF2B5EF4-FFF2-40B4-BE49-F238E27FC236}">
                  <a16:creationId xmlns:a16="http://schemas.microsoft.com/office/drawing/2014/main" id="{DA2A716A-600D-D855-0F1D-EB717A528BA6}"/>
                </a:ext>
              </a:extLst>
            </p:cNvPr>
            <p:cNvSpPr/>
            <p:nvPr/>
          </p:nvSpPr>
          <p:spPr>
            <a:xfrm>
              <a:off x="6583680" y="1371600"/>
              <a:ext cx="2194560" cy="868680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rgbClr val="CBD5E1"/>
              </a:solidFill>
              <a:prstDash val="solid"/>
            </a:ln>
            <a:effectLst>
              <a:outerShdw blurRad="101600" dist="38100" dir="8100000" algn="bl" rotWithShape="0">
                <a:srgbClr val="000000">
                  <a:alpha val="10000"/>
                </a:srgbClr>
              </a:outerShdw>
            </a:effectLst>
          </p:spPr>
          <p:txBody>
            <a:bodyPr/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5" name="Shape 14">
              <a:extLst>
                <a:ext uri="{FF2B5EF4-FFF2-40B4-BE49-F238E27FC236}">
                  <a16:creationId xmlns:a16="http://schemas.microsoft.com/office/drawing/2014/main" id="{60798BE6-8589-0935-D8CF-0A9B35F1D79F}"/>
                </a:ext>
              </a:extLst>
            </p:cNvPr>
            <p:cNvSpPr/>
            <p:nvPr/>
          </p:nvSpPr>
          <p:spPr>
            <a:xfrm>
              <a:off x="6583680" y="1371600"/>
              <a:ext cx="64008" cy="868680"/>
            </a:xfrm>
            <a:prstGeom prst="rect">
              <a:avLst/>
            </a:prstGeom>
            <a:solidFill>
              <a:srgbClr val="1E3A5F"/>
            </a:solidFill>
            <a:ln w="12700">
              <a:solidFill>
                <a:srgbClr val="1E3A5F"/>
              </a:solidFill>
              <a:prstDash val="solid"/>
            </a:ln>
          </p:spPr>
          <p:txBody>
            <a:bodyPr/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6" name="Text 15">
              <a:extLst>
                <a:ext uri="{FF2B5EF4-FFF2-40B4-BE49-F238E27FC236}">
                  <a16:creationId xmlns:a16="http://schemas.microsoft.com/office/drawing/2014/main" id="{C0C6A660-F401-F014-D3BB-11CB814F774D}"/>
                </a:ext>
              </a:extLst>
            </p:cNvPr>
            <p:cNvSpPr/>
            <p:nvPr/>
          </p:nvSpPr>
          <p:spPr>
            <a:xfrm>
              <a:off x="6720840" y="1426464"/>
              <a:ext cx="2011680" cy="365760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pPr marL="0" indent="0">
                <a:buNone/>
              </a:pPr>
              <a:r>
                <a:rPr lang="en-US" sz="2400" b="1" dirty="0">
                  <a:solidFill>
                    <a:srgbClr val="1E3A5F"/>
                  </a:solidFill>
                  <a:latin typeface="Arial" panose="020B0604020202020204" pitchFamily="34" charset="0"/>
                  <a:ea typeface="Calibri" pitchFamily="34" charset="-122"/>
                  <a:cs typeface="Arial" panose="020B0604020202020204" pitchFamily="34" charset="0"/>
                </a:rPr>
                <a:t>30 GWh</a:t>
              </a:r>
              <a:endParaRPr lang="en-US" sz="24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7" name="Text 16">
              <a:extLst>
                <a:ext uri="{FF2B5EF4-FFF2-40B4-BE49-F238E27FC236}">
                  <a16:creationId xmlns:a16="http://schemas.microsoft.com/office/drawing/2014/main" id="{E2B967FB-79FD-296A-E59A-C2198ED803B8}"/>
                </a:ext>
              </a:extLst>
            </p:cNvPr>
            <p:cNvSpPr/>
            <p:nvPr/>
          </p:nvSpPr>
          <p:spPr>
            <a:xfrm>
              <a:off x="6720840" y="1792224"/>
              <a:ext cx="2011680" cy="384048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pPr marL="0" indent="0">
                <a:buNone/>
              </a:pPr>
              <a:r>
                <a:rPr lang="en-US" sz="1400" dirty="0">
                  <a:solidFill>
                    <a:srgbClr val="64748B"/>
                  </a:solidFill>
                  <a:latin typeface="Arial" panose="020B0604020202020204" pitchFamily="34" charset="0"/>
                  <a:ea typeface="Calibri" pitchFamily="34" charset="-122"/>
                  <a:cs typeface="Arial" panose="020B0604020202020204" pitchFamily="34" charset="0"/>
                </a:rPr>
                <a:t>Total BESS Capacity</a:t>
              </a:r>
              <a:endParaRPr lang="en-US" sz="14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8" name="Shape 17">
              <a:extLst>
                <a:ext uri="{FF2B5EF4-FFF2-40B4-BE49-F238E27FC236}">
                  <a16:creationId xmlns:a16="http://schemas.microsoft.com/office/drawing/2014/main" id="{435EE32B-AAD1-58CF-1E4B-29ADB10E77A3}"/>
                </a:ext>
              </a:extLst>
            </p:cNvPr>
            <p:cNvSpPr/>
            <p:nvPr/>
          </p:nvSpPr>
          <p:spPr>
            <a:xfrm>
              <a:off x="6583680" y="2377440"/>
              <a:ext cx="2194560" cy="868680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rgbClr val="CBD5E1"/>
              </a:solidFill>
              <a:prstDash val="solid"/>
            </a:ln>
            <a:effectLst>
              <a:outerShdw blurRad="101600" dist="38100" dir="8100000" algn="bl" rotWithShape="0">
                <a:srgbClr val="000000">
                  <a:alpha val="10000"/>
                </a:srgbClr>
              </a:outerShdw>
            </a:effectLst>
          </p:spPr>
          <p:txBody>
            <a:bodyPr/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9" name="Shape 18">
              <a:extLst>
                <a:ext uri="{FF2B5EF4-FFF2-40B4-BE49-F238E27FC236}">
                  <a16:creationId xmlns:a16="http://schemas.microsoft.com/office/drawing/2014/main" id="{5DCCA67A-E8FC-467A-3A57-A9306E5FC0BA}"/>
                </a:ext>
              </a:extLst>
            </p:cNvPr>
            <p:cNvSpPr/>
            <p:nvPr/>
          </p:nvSpPr>
          <p:spPr>
            <a:xfrm>
              <a:off x="6583680" y="2377440"/>
              <a:ext cx="64008" cy="868680"/>
            </a:xfrm>
            <a:prstGeom prst="rect">
              <a:avLst/>
            </a:prstGeom>
            <a:solidFill>
              <a:srgbClr val="0891B2"/>
            </a:solidFill>
            <a:ln w="12700">
              <a:solidFill>
                <a:srgbClr val="0891B2"/>
              </a:solidFill>
              <a:prstDash val="solid"/>
            </a:ln>
          </p:spPr>
          <p:txBody>
            <a:bodyPr/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0" name="Text 19">
              <a:extLst>
                <a:ext uri="{FF2B5EF4-FFF2-40B4-BE49-F238E27FC236}">
                  <a16:creationId xmlns:a16="http://schemas.microsoft.com/office/drawing/2014/main" id="{D3305633-BB1F-CA9D-786D-E7D516F2F803}"/>
                </a:ext>
              </a:extLst>
            </p:cNvPr>
            <p:cNvSpPr/>
            <p:nvPr/>
          </p:nvSpPr>
          <p:spPr>
            <a:xfrm>
              <a:off x="6720840" y="2432304"/>
              <a:ext cx="2011680" cy="365760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r>
                <a:rPr lang="en-US" sz="2400" b="1" dirty="0">
                  <a:solidFill>
                    <a:srgbClr val="1E3A5F"/>
                  </a:solidFill>
                  <a:latin typeface="Arial" panose="020B0604020202020204" pitchFamily="34" charset="0"/>
                  <a:ea typeface="Calibri" pitchFamily="34" charset="-122"/>
                  <a:cs typeface="Arial" panose="020B0604020202020204" pitchFamily="34" charset="0"/>
                </a:rPr>
                <a:t>₹18L/MWh</a:t>
              </a:r>
            </a:p>
          </p:txBody>
        </p:sp>
        <p:sp>
          <p:nvSpPr>
            <p:cNvPr id="41" name="Text 20">
              <a:extLst>
                <a:ext uri="{FF2B5EF4-FFF2-40B4-BE49-F238E27FC236}">
                  <a16:creationId xmlns:a16="http://schemas.microsoft.com/office/drawing/2014/main" id="{DA9E288A-F0E7-504E-F136-0A7EE516D54B}"/>
                </a:ext>
              </a:extLst>
            </p:cNvPr>
            <p:cNvSpPr/>
            <p:nvPr/>
          </p:nvSpPr>
          <p:spPr>
            <a:xfrm>
              <a:off x="6720840" y="2798064"/>
              <a:ext cx="2011680" cy="384048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r>
                <a:rPr lang="en-US" sz="1400" dirty="0">
                  <a:solidFill>
                    <a:srgbClr val="64748B"/>
                  </a:solidFill>
                  <a:latin typeface="Arial" panose="020B0604020202020204" pitchFamily="34" charset="0"/>
                  <a:ea typeface="Calibri" pitchFamily="34" charset="-122"/>
                  <a:cs typeface="Arial" panose="020B0604020202020204" pitchFamily="34" charset="0"/>
                </a:rPr>
                <a:t>VGF Support</a:t>
              </a:r>
            </a:p>
          </p:txBody>
        </p:sp>
        <p:sp>
          <p:nvSpPr>
            <p:cNvPr id="42" name="Shape 21">
              <a:extLst>
                <a:ext uri="{FF2B5EF4-FFF2-40B4-BE49-F238E27FC236}">
                  <a16:creationId xmlns:a16="http://schemas.microsoft.com/office/drawing/2014/main" id="{213EF5D3-7960-67A6-2557-5A05DB35AE0A}"/>
                </a:ext>
              </a:extLst>
            </p:cNvPr>
            <p:cNvSpPr/>
            <p:nvPr/>
          </p:nvSpPr>
          <p:spPr>
            <a:xfrm>
              <a:off x="6583680" y="3383280"/>
              <a:ext cx="2194560" cy="868680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rgbClr val="CBD5E1"/>
              </a:solidFill>
              <a:prstDash val="solid"/>
            </a:ln>
            <a:effectLst>
              <a:outerShdw blurRad="101600" dist="38100" dir="8100000" algn="bl" rotWithShape="0">
                <a:srgbClr val="000000">
                  <a:alpha val="10000"/>
                </a:srgbClr>
              </a:outerShdw>
            </a:effectLst>
          </p:spPr>
          <p:txBody>
            <a:bodyPr/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3" name="Shape 22">
              <a:extLst>
                <a:ext uri="{FF2B5EF4-FFF2-40B4-BE49-F238E27FC236}">
                  <a16:creationId xmlns:a16="http://schemas.microsoft.com/office/drawing/2014/main" id="{54879D28-B3B7-A305-AD57-EC3809687A84}"/>
                </a:ext>
              </a:extLst>
            </p:cNvPr>
            <p:cNvSpPr/>
            <p:nvPr/>
          </p:nvSpPr>
          <p:spPr>
            <a:xfrm>
              <a:off x="6583680" y="3383280"/>
              <a:ext cx="64008" cy="868680"/>
            </a:xfrm>
            <a:prstGeom prst="rect">
              <a:avLst/>
            </a:prstGeom>
            <a:solidFill>
              <a:srgbClr val="059669"/>
            </a:solidFill>
            <a:ln w="12700">
              <a:solidFill>
                <a:srgbClr val="059669"/>
              </a:solidFill>
              <a:prstDash val="solid"/>
            </a:ln>
          </p:spPr>
          <p:txBody>
            <a:bodyPr/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4" name="Text 23">
              <a:extLst>
                <a:ext uri="{FF2B5EF4-FFF2-40B4-BE49-F238E27FC236}">
                  <a16:creationId xmlns:a16="http://schemas.microsoft.com/office/drawing/2014/main" id="{F3F9EB42-7AAA-A071-64CC-1F5C85A97142}"/>
                </a:ext>
              </a:extLst>
            </p:cNvPr>
            <p:cNvSpPr/>
            <p:nvPr/>
          </p:nvSpPr>
          <p:spPr>
            <a:xfrm>
              <a:off x="6720840" y="3438144"/>
              <a:ext cx="2011680" cy="365760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r>
                <a:rPr lang="en-US" sz="2400" b="1" dirty="0">
                  <a:solidFill>
                    <a:srgbClr val="1E3A5F"/>
                  </a:solidFill>
                  <a:latin typeface="Arial" panose="020B0604020202020204" pitchFamily="34" charset="0"/>
                  <a:ea typeface="Calibri" pitchFamily="34" charset="-122"/>
                  <a:cs typeface="Arial" panose="020B0604020202020204" pitchFamily="34" charset="0"/>
                </a:rPr>
                <a:t>₹5,400Cr</a:t>
              </a:r>
            </a:p>
          </p:txBody>
        </p:sp>
        <p:sp>
          <p:nvSpPr>
            <p:cNvPr id="45" name="Text 24">
              <a:extLst>
                <a:ext uri="{FF2B5EF4-FFF2-40B4-BE49-F238E27FC236}">
                  <a16:creationId xmlns:a16="http://schemas.microsoft.com/office/drawing/2014/main" id="{3618C990-6D7F-7842-07C0-57FA534A604A}"/>
                </a:ext>
              </a:extLst>
            </p:cNvPr>
            <p:cNvSpPr/>
            <p:nvPr/>
          </p:nvSpPr>
          <p:spPr>
            <a:xfrm>
              <a:off x="6720840" y="3803904"/>
              <a:ext cx="2011680" cy="384048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r>
                <a:rPr lang="en-US" sz="1400" dirty="0">
                  <a:solidFill>
                    <a:srgbClr val="64748B"/>
                  </a:solidFill>
                  <a:latin typeface="Arial" panose="020B0604020202020204" pitchFamily="34" charset="0"/>
                  <a:ea typeface="Calibri" pitchFamily="34" charset="-122"/>
                  <a:cs typeface="Arial" panose="020B0604020202020204" pitchFamily="34" charset="0"/>
                </a:rPr>
                <a:t>Total Budget  (PSDF)</a:t>
              </a:r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80620894-CA8C-DCD8-9D92-8A213D0C4CBD}"/>
              </a:ext>
            </a:extLst>
          </p:cNvPr>
          <p:cNvSpPr txBox="1"/>
          <p:nvPr/>
        </p:nvSpPr>
        <p:spPr>
          <a:xfrm>
            <a:off x="200151" y="303601"/>
            <a:ext cx="240001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VGF Scheme</a:t>
            </a:r>
          </a:p>
        </p:txBody>
      </p:sp>
    </p:spTree>
    <p:extLst>
      <p:ext uri="{BB962C8B-B14F-4D97-AF65-F5344CB8AC3E}">
        <p14:creationId xmlns:p14="http://schemas.microsoft.com/office/powerpoint/2010/main" val="288305335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D46AEC1-4074-88B9-1490-DC071121E0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261545-631F-4E35-B7ED-595041AD9B95}" type="slidenum">
              <a:rPr lang="en-US" smtClean="0"/>
              <a:t>2</a:t>
            </a:fld>
            <a:endParaRPr lang="en-US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21CFAC9C-CD78-463B-323B-53AE47BE279C}"/>
              </a:ext>
            </a:extLst>
          </p:cNvPr>
          <p:cNvGrpSpPr/>
          <p:nvPr/>
        </p:nvGrpSpPr>
        <p:grpSpPr>
          <a:xfrm>
            <a:off x="122903" y="959802"/>
            <a:ext cx="11946194" cy="5628178"/>
            <a:chOff x="0" y="777240"/>
            <a:chExt cx="9144000" cy="4366260"/>
          </a:xfrm>
        </p:grpSpPr>
        <p:sp>
          <p:nvSpPr>
            <p:cNvPr id="4" name="Text 3">
              <a:extLst>
                <a:ext uri="{FF2B5EF4-FFF2-40B4-BE49-F238E27FC236}">
                  <a16:creationId xmlns:a16="http://schemas.microsoft.com/office/drawing/2014/main" id="{9348CCE1-9707-1AE8-8C01-574FA4D99CC3}"/>
                </a:ext>
              </a:extLst>
            </p:cNvPr>
            <p:cNvSpPr/>
            <p:nvPr/>
          </p:nvSpPr>
          <p:spPr>
            <a:xfrm>
              <a:off x="365760" y="777240"/>
              <a:ext cx="8412480" cy="411480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pPr hangingPunct="1">
                <a:lnSpc>
                  <a:spcPct val="150000"/>
                </a:lnSpc>
              </a:pPr>
              <a:r>
                <a:rPr lang="en-US" sz="2000" i="1" kern="1200" dirty="0">
                  <a:solidFill>
                    <a:srgbClr val="334155"/>
                  </a:solidFill>
                  <a:latin typeface="Calibri" pitchFamily="34" charset="0"/>
                  <a:ea typeface="Calibri" pitchFamily="34" charset="-122"/>
                  <a:cs typeface="Calibri" pitchFamily="34" charset="-120"/>
                </a:rPr>
                <a:t>With approval of the Minister of Power, VGF support will be provided to 15 States and NTPC for development of Battery Energy Storage Systems.</a:t>
              </a:r>
              <a:endParaRPr lang="en-US" sz="2000" kern="1200" dirty="0">
                <a:solidFill>
                  <a:prstClr val="black"/>
                </a:solidFill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" name="Shape 4">
              <a:extLst>
                <a:ext uri="{FF2B5EF4-FFF2-40B4-BE49-F238E27FC236}">
                  <a16:creationId xmlns:a16="http://schemas.microsoft.com/office/drawing/2014/main" id="{478E756A-201B-C5BB-E173-FBD59F87D140}"/>
                </a:ext>
              </a:extLst>
            </p:cNvPr>
            <p:cNvSpPr/>
            <p:nvPr/>
          </p:nvSpPr>
          <p:spPr>
            <a:xfrm>
              <a:off x="320040" y="1371600"/>
              <a:ext cx="3977640" cy="1234440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rgbClr val="CBD5E1"/>
              </a:solidFill>
              <a:prstDash val="solid"/>
            </a:ln>
            <a:effectLst>
              <a:outerShdw blurRad="101600" dist="38100" dir="8100000" algn="bl" rotWithShape="0">
                <a:srgbClr val="000000">
                  <a:alpha val="10000"/>
                </a:srgbClr>
              </a:outerShdw>
            </a:effectLst>
          </p:spPr>
          <p:txBody>
            <a:bodyPr/>
            <a:lstStyle/>
            <a:p>
              <a:pPr hangingPunct="1"/>
              <a:endParaRPr lang="en-US" kern="1200">
                <a:solidFill>
                  <a:prstClr val="black"/>
                </a:solidFill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" name="Shape 5">
              <a:extLst>
                <a:ext uri="{FF2B5EF4-FFF2-40B4-BE49-F238E27FC236}">
                  <a16:creationId xmlns:a16="http://schemas.microsoft.com/office/drawing/2014/main" id="{2C0523C4-E1CF-939D-2F36-0789D2F0E8E6}"/>
                </a:ext>
              </a:extLst>
            </p:cNvPr>
            <p:cNvSpPr/>
            <p:nvPr/>
          </p:nvSpPr>
          <p:spPr>
            <a:xfrm>
              <a:off x="320040" y="1371600"/>
              <a:ext cx="3977640" cy="320040"/>
            </a:xfrm>
            <a:prstGeom prst="rect">
              <a:avLst/>
            </a:prstGeom>
            <a:solidFill>
              <a:srgbClr val="2563EB"/>
            </a:solidFill>
            <a:ln w="12700">
              <a:solidFill>
                <a:srgbClr val="2563EB"/>
              </a:solidFill>
              <a:prstDash val="solid"/>
            </a:ln>
          </p:spPr>
          <p:txBody>
            <a:bodyPr/>
            <a:lstStyle/>
            <a:p>
              <a:pPr hangingPunct="1"/>
              <a:endParaRPr lang="en-US" kern="1200">
                <a:solidFill>
                  <a:prstClr val="black"/>
                </a:solidFill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" name="Text 6">
              <a:extLst>
                <a:ext uri="{FF2B5EF4-FFF2-40B4-BE49-F238E27FC236}">
                  <a16:creationId xmlns:a16="http://schemas.microsoft.com/office/drawing/2014/main" id="{D16C0A23-606A-41F5-9144-DAD33D52AC38}"/>
                </a:ext>
              </a:extLst>
            </p:cNvPr>
            <p:cNvSpPr/>
            <p:nvPr/>
          </p:nvSpPr>
          <p:spPr>
            <a:xfrm>
              <a:off x="393192" y="1408176"/>
              <a:ext cx="3749040" cy="256032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pPr hangingPunct="1"/>
              <a:r>
                <a:rPr lang="en-US" sz="2400" b="1" spc="100" dirty="0">
                  <a:solidFill>
                    <a:srgbClr val="FFFFFF"/>
                  </a:solidFill>
                  <a:latin typeface="Calibri" pitchFamily="34" charset="0"/>
                  <a:ea typeface="Calibri" pitchFamily="34" charset="-122"/>
                  <a:cs typeface="Calibri" pitchFamily="34" charset="-120"/>
                </a:rPr>
                <a:t>VGF SUPPORT</a:t>
              </a:r>
              <a:endParaRPr lang="en-US" sz="2400" kern="1200" dirty="0">
                <a:solidFill>
                  <a:prstClr val="black"/>
                </a:solidFill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" name="Text 7">
              <a:extLst>
                <a:ext uri="{FF2B5EF4-FFF2-40B4-BE49-F238E27FC236}">
                  <a16:creationId xmlns:a16="http://schemas.microsoft.com/office/drawing/2014/main" id="{847284BD-AA27-97C1-89FA-579E135AD652}"/>
                </a:ext>
              </a:extLst>
            </p:cNvPr>
            <p:cNvSpPr/>
            <p:nvPr/>
          </p:nvSpPr>
          <p:spPr>
            <a:xfrm>
              <a:off x="411480" y="1755648"/>
              <a:ext cx="3749040" cy="457200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pPr hangingPunct="1"/>
              <a:r>
                <a:rPr lang="en-US" sz="2800" b="1" kern="1200" dirty="0">
                  <a:solidFill>
                    <a:srgbClr val="2563EB"/>
                  </a:solidFill>
                  <a:latin typeface="Calibri" pitchFamily="34" charset="0"/>
                  <a:ea typeface="Calibri" pitchFamily="34" charset="-122"/>
                  <a:cs typeface="Calibri" pitchFamily="34" charset="-120"/>
                </a:rPr>
                <a:t>⚡  ₹18 Lakhs/MWh</a:t>
              </a:r>
              <a:endParaRPr lang="en-US" sz="2800" kern="1200" dirty="0">
                <a:solidFill>
                  <a:prstClr val="black"/>
                </a:solidFill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" name="Text 8">
              <a:extLst>
                <a:ext uri="{FF2B5EF4-FFF2-40B4-BE49-F238E27FC236}">
                  <a16:creationId xmlns:a16="http://schemas.microsoft.com/office/drawing/2014/main" id="{8E3AD511-305B-D006-DBEF-45CA670C0A69}"/>
                </a:ext>
              </a:extLst>
            </p:cNvPr>
            <p:cNvSpPr/>
            <p:nvPr/>
          </p:nvSpPr>
          <p:spPr>
            <a:xfrm>
              <a:off x="411480" y="2240280"/>
              <a:ext cx="3749040" cy="274320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pPr hangingPunct="1"/>
              <a:r>
                <a:rPr lang="en-US" sz="2000" kern="1200" dirty="0">
                  <a:solidFill>
                    <a:srgbClr val="64748B"/>
                  </a:solidFill>
                  <a:latin typeface="Calibri" pitchFamily="34" charset="0"/>
                  <a:ea typeface="Calibri" pitchFamily="34" charset="-122"/>
                  <a:cs typeface="Calibri" pitchFamily="34" charset="-120"/>
                </a:rPr>
                <a:t>Non-recurring expenditure</a:t>
              </a:r>
              <a:endParaRPr lang="en-US" sz="2000" kern="1200" dirty="0">
                <a:solidFill>
                  <a:prstClr val="black"/>
                </a:solidFill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0" name="Shape 9">
              <a:extLst>
                <a:ext uri="{FF2B5EF4-FFF2-40B4-BE49-F238E27FC236}">
                  <a16:creationId xmlns:a16="http://schemas.microsoft.com/office/drawing/2014/main" id="{3C955E7E-AAE5-C25F-299B-73AAB56D6A01}"/>
                </a:ext>
              </a:extLst>
            </p:cNvPr>
            <p:cNvSpPr/>
            <p:nvPr/>
          </p:nvSpPr>
          <p:spPr>
            <a:xfrm>
              <a:off x="4617720" y="1371600"/>
              <a:ext cx="3977640" cy="1234440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rgbClr val="CBD5E1"/>
              </a:solidFill>
              <a:prstDash val="solid"/>
            </a:ln>
            <a:effectLst>
              <a:outerShdw blurRad="101600" dist="38100" dir="8100000" algn="bl" rotWithShape="0">
                <a:srgbClr val="000000">
                  <a:alpha val="10000"/>
                </a:srgbClr>
              </a:outerShdw>
            </a:effectLst>
          </p:spPr>
          <p:txBody>
            <a:bodyPr/>
            <a:lstStyle/>
            <a:p>
              <a:pPr hangingPunct="1"/>
              <a:endParaRPr lang="en-US" kern="1200">
                <a:solidFill>
                  <a:prstClr val="black"/>
                </a:solidFill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1" name="Shape 10">
              <a:extLst>
                <a:ext uri="{FF2B5EF4-FFF2-40B4-BE49-F238E27FC236}">
                  <a16:creationId xmlns:a16="http://schemas.microsoft.com/office/drawing/2014/main" id="{B46ED618-83AB-FBD3-E8A0-B76438BAF50A}"/>
                </a:ext>
              </a:extLst>
            </p:cNvPr>
            <p:cNvSpPr/>
            <p:nvPr/>
          </p:nvSpPr>
          <p:spPr>
            <a:xfrm>
              <a:off x="4617720" y="1371600"/>
              <a:ext cx="3977640" cy="320040"/>
            </a:xfrm>
            <a:prstGeom prst="rect">
              <a:avLst/>
            </a:prstGeom>
            <a:solidFill>
              <a:srgbClr val="0891B2"/>
            </a:solidFill>
            <a:ln w="12700">
              <a:solidFill>
                <a:srgbClr val="0891B2"/>
              </a:solidFill>
              <a:prstDash val="solid"/>
            </a:ln>
          </p:spPr>
          <p:txBody>
            <a:bodyPr/>
            <a:lstStyle/>
            <a:p>
              <a:pPr hangingPunct="1"/>
              <a:endParaRPr lang="en-US" kern="1200">
                <a:solidFill>
                  <a:prstClr val="black"/>
                </a:solidFill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2" name="Text 11">
              <a:extLst>
                <a:ext uri="{FF2B5EF4-FFF2-40B4-BE49-F238E27FC236}">
                  <a16:creationId xmlns:a16="http://schemas.microsoft.com/office/drawing/2014/main" id="{165DA372-9393-CC83-0D7C-C73AAFCCD027}"/>
                </a:ext>
              </a:extLst>
            </p:cNvPr>
            <p:cNvSpPr/>
            <p:nvPr/>
          </p:nvSpPr>
          <p:spPr>
            <a:xfrm>
              <a:off x="4690872" y="1408176"/>
              <a:ext cx="3749040" cy="256032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pPr hangingPunct="1"/>
              <a:r>
                <a:rPr lang="en-US" sz="2400" b="1" spc="100" dirty="0">
                  <a:solidFill>
                    <a:srgbClr val="FFFFFF"/>
                  </a:solidFill>
                  <a:latin typeface="Calibri" pitchFamily="34" charset="0"/>
                  <a:ea typeface="Calibri" pitchFamily="34" charset="-122"/>
                  <a:cs typeface="Calibri" pitchFamily="34" charset="-120"/>
                </a:rPr>
                <a:t>TOTAL BESS TARGET</a:t>
              </a:r>
            </a:p>
          </p:txBody>
        </p:sp>
        <p:sp>
          <p:nvSpPr>
            <p:cNvPr id="13" name="Text 12">
              <a:extLst>
                <a:ext uri="{FF2B5EF4-FFF2-40B4-BE49-F238E27FC236}">
                  <a16:creationId xmlns:a16="http://schemas.microsoft.com/office/drawing/2014/main" id="{1317E7EF-4885-0238-04BF-950B4698B90D}"/>
                </a:ext>
              </a:extLst>
            </p:cNvPr>
            <p:cNvSpPr/>
            <p:nvPr/>
          </p:nvSpPr>
          <p:spPr>
            <a:xfrm>
              <a:off x="4709160" y="1755648"/>
              <a:ext cx="3749040" cy="457200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pPr hangingPunct="1"/>
              <a:r>
                <a:rPr lang="en-US" sz="2800" b="1" kern="1200" dirty="0">
                  <a:solidFill>
                    <a:srgbClr val="0891B2"/>
                  </a:solidFill>
                  <a:latin typeface="Calibri" pitchFamily="34" charset="0"/>
                  <a:ea typeface="Calibri" pitchFamily="34" charset="-122"/>
                  <a:cs typeface="Calibri" pitchFamily="34" charset="-120"/>
                </a:rPr>
                <a:t>🔋  30 GWh</a:t>
              </a:r>
              <a:endParaRPr lang="en-US" sz="2800" kern="1200" dirty="0">
                <a:solidFill>
                  <a:prstClr val="black"/>
                </a:solidFill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4" name="Text 13">
              <a:extLst>
                <a:ext uri="{FF2B5EF4-FFF2-40B4-BE49-F238E27FC236}">
                  <a16:creationId xmlns:a16="http://schemas.microsoft.com/office/drawing/2014/main" id="{9B0BBAA3-446B-63B4-CF2D-60055ED2A9C6}"/>
                </a:ext>
              </a:extLst>
            </p:cNvPr>
            <p:cNvSpPr/>
            <p:nvPr/>
          </p:nvSpPr>
          <p:spPr>
            <a:xfrm>
              <a:off x="4709160" y="2240280"/>
              <a:ext cx="3749040" cy="274320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pPr hangingPunct="1"/>
              <a:r>
                <a:rPr lang="en-US" kern="1200" dirty="0">
                  <a:solidFill>
                    <a:srgbClr val="64748B"/>
                  </a:solidFill>
                  <a:latin typeface="Calibri" pitchFamily="34" charset="0"/>
                  <a:ea typeface="Calibri" pitchFamily="34" charset="-122"/>
                  <a:cs typeface="Calibri" pitchFamily="34" charset="-120"/>
                </a:rPr>
                <a:t>Across all allocations</a:t>
              </a:r>
              <a:endParaRPr lang="en-US" kern="1200" dirty="0">
                <a:solidFill>
                  <a:prstClr val="black"/>
                </a:solidFill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5" name="Shape 14">
              <a:extLst>
                <a:ext uri="{FF2B5EF4-FFF2-40B4-BE49-F238E27FC236}">
                  <a16:creationId xmlns:a16="http://schemas.microsoft.com/office/drawing/2014/main" id="{6F320E82-E837-A2C7-E63D-BCF97A61FB60}"/>
                </a:ext>
              </a:extLst>
            </p:cNvPr>
            <p:cNvSpPr/>
            <p:nvPr/>
          </p:nvSpPr>
          <p:spPr>
            <a:xfrm>
              <a:off x="320040" y="2788920"/>
              <a:ext cx="3977640" cy="1234440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rgbClr val="CBD5E1"/>
              </a:solidFill>
              <a:prstDash val="solid"/>
            </a:ln>
            <a:effectLst>
              <a:outerShdw blurRad="101600" dist="38100" dir="8100000" algn="bl" rotWithShape="0">
                <a:srgbClr val="000000">
                  <a:alpha val="10000"/>
                </a:srgbClr>
              </a:outerShdw>
            </a:effectLst>
          </p:spPr>
          <p:txBody>
            <a:bodyPr/>
            <a:lstStyle/>
            <a:p>
              <a:pPr hangingPunct="1"/>
              <a:endParaRPr lang="en-US" kern="1200">
                <a:solidFill>
                  <a:prstClr val="black"/>
                </a:solidFill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6" name="Shape 15">
              <a:extLst>
                <a:ext uri="{FF2B5EF4-FFF2-40B4-BE49-F238E27FC236}">
                  <a16:creationId xmlns:a16="http://schemas.microsoft.com/office/drawing/2014/main" id="{114FF3FA-2489-CF77-7ED8-6B65E8C8D624}"/>
                </a:ext>
              </a:extLst>
            </p:cNvPr>
            <p:cNvSpPr/>
            <p:nvPr/>
          </p:nvSpPr>
          <p:spPr>
            <a:xfrm>
              <a:off x="320040" y="2788920"/>
              <a:ext cx="3977640" cy="320040"/>
            </a:xfrm>
            <a:prstGeom prst="rect">
              <a:avLst/>
            </a:prstGeom>
            <a:solidFill>
              <a:srgbClr val="059669"/>
            </a:solidFill>
            <a:ln w="12700">
              <a:solidFill>
                <a:srgbClr val="059669"/>
              </a:solidFill>
              <a:prstDash val="solid"/>
            </a:ln>
          </p:spPr>
          <p:txBody>
            <a:bodyPr/>
            <a:lstStyle/>
            <a:p>
              <a:pPr hangingPunct="1"/>
              <a:endParaRPr lang="en-US" kern="1200">
                <a:solidFill>
                  <a:prstClr val="black"/>
                </a:solidFill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7" name="Text 16">
              <a:extLst>
                <a:ext uri="{FF2B5EF4-FFF2-40B4-BE49-F238E27FC236}">
                  <a16:creationId xmlns:a16="http://schemas.microsoft.com/office/drawing/2014/main" id="{AC10C58D-EAE0-54C0-D351-BF12229DF3E8}"/>
                </a:ext>
              </a:extLst>
            </p:cNvPr>
            <p:cNvSpPr/>
            <p:nvPr/>
          </p:nvSpPr>
          <p:spPr>
            <a:xfrm>
              <a:off x="393192" y="2825496"/>
              <a:ext cx="3749040" cy="256032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pPr hangingPunct="1"/>
              <a:r>
                <a:rPr lang="en-US" sz="2400" b="1" spc="100" dirty="0">
                  <a:solidFill>
                    <a:srgbClr val="FFFFFF"/>
                  </a:solidFill>
                  <a:latin typeface="Calibri" pitchFamily="34" charset="0"/>
                  <a:ea typeface="Calibri" pitchFamily="34" charset="-122"/>
                  <a:cs typeface="Calibri" pitchFamily="34" charset="-120"/>
                </a:rPr>
                <a:t>SCHEME BUDGET</a:t>
              </a:r>
            </a:p>
          </p:txBody>
        </p:sp>
        <p:sp>
          <p:nvSpPr>
            <p:cNvPr id="18" name="Text 17">
              <a:extLst>
                <a:ext uri="{FF2B5EF4-FFF2-40B4-BE49-F238E27FC236}">
                  <a16:creationId xmlns:a16="http://schemas.microsoft.com/office/drawing/2014/main" id="{9C4E733A-66D9-56C5-7711-709A5F22A690}"/>
                </a:ext>
              </a:extLst>
            </p:cNvPr>
            <p:cNvSpPr/>
            <p:nvPr/>
          </p:nvSpPr>
          <p:spPr>
            <a:xfrm>
              <a:off x="411480" y="3172968"/>
              <a:ext cx="3749040" cy="457200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pPr hangingPunct="1"/>
              <a:r>
                <a:rPr lang="en-US" sz="2800" b="1" kern="1200" dirty="0">
                  <a:solidFill>
                    <a:srgbClr val="059669"/>
                  </a:solidFill>
                  <a:latin typeface="Calibri" pitchFamily="34" charset="0"/>
                  <a:ea typeface="Calibri" pitchFamily="34" charset="-122"/>
                  <a:cs typeface="Calibri" pitchFamily="34" charset="-120"/>
                </a:rPr>
                <a:t>💰  ₹5,400 Crore</a:t>
              </a:r>
              <a:endParaRPr lang="en-US" sz="2800" kern="1200" dirty="0">
                <a:solidFill>
                  <a:prstClr val="black"/>
                </a:solidFill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9" name="Text 18">
              <a:extLst>
                <a:ext uri="{FF2B5EF4-FFF2-40B4-BE49-F238E27FC236}">
                  <a16:creationId xmlns:a16="http://schemas.microsoft.com/office/drawing/2014/main" id="{1D748AE4-E450-2A91-ADBC-82277B7446C8}"/>
                </a:ext>
              </a:extLst>
            </p:cNvPr>
            <p:cNvSpPr/>
            <p:nvPr/>
          </p:nvSpPr>
          <p:spPr>
            <a:xfrm>
              <a:off x="411480" y="3657600"/>
              <a:ext cx="3749040" cy="274320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pPr hangingPunct="1"/>
              <a:r>
                <a:rPr lang="en-US" sz="2000" kern="1200" dirty="0">
                  <a:solidFill>
                    <a:srgbClr val="64748B"/>
                  </a:solidFill>
                  <a:latin typeface="Calibri" pitchFamily="34" charset="0"/>
                  <a:ea typeface="Calibri" pitchFamily="34" charset="-122"/>
                  <a:cs typeface="Calibri" pitchFamily="34" charset="-120"/>
                </a:rPr>
                <a:t>Funded via PSDF</a:t>
              </a:r>
              <a:endParaRPr lang="en-US" sz="2000" kern="1200" dirty="0">
                <a:solidFill>
                  <a:prstClr val="black"/>
                </a:solidFill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0" name="Shape 19">
              <a:extLst>
                <a:ext uri="{FF2B5EF4-FFF2-40B4-BE49-F238E27FC236}">
                  <a16:creationId xmlns:a16="http://schemas.microsoft.com/office/drawing/2014/main" id="{074CF2BB-51F8-8B36-09C7-7FEC28C464E3}"/>
                </a:ext>
              </a:extLst>
            </p:cNvPr>
            <p:cNvSpPr/>
            <p:nvPr/>
          </p:nvSpPr>
          <p:spPr>
            <a:xfrm>
              <a:off x="4617720" y="2788920"/>
              <a:ext cx="3977640" cy="1234440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rgbClr val="CBD5E1"/>
              </a:solidFill>
              <a:prstDash val="solid"/>
            </a:ln>
            <a:effectLst>
              <a:outerShdw blurRad="101600" dist="38100" dir="8100000" algn="bl" rotWithShape="0">
                <a:srgbClr val="000000">
                  <a:alpha val="10000"/>
                </a:srgbClr>
              </a:outerShdw>
            </a:effectLst>
          </p:spPr>
          <p:txBody>
            <a:bodyPr/>
            <a:lstStyle/>
            <a:p>
              <a:pPr hangingPunct="1"/>
              <a:endParaRPr lang="en-US" kern="1200">
                <a:solidFill>
                  <a:prstClr val="black"/>
                </a:solidFill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1" name="Shape 20">
              <a:extLst>
                <a:ext uri="{FF2B5EF4-FFF2-40B4-BE49-F238E27FC236}">
                  <a16:creationId xmlns:a16="http://schemas.microsoft.com/office/drawing/2014/main" id="{38D683EC-71CE-B654-4811-C244BE0BE0F2}"/>
                </a:ext>
              </a:extLst>
            </p:cNvPr>
            <p:cNvSpPr/>
            <p:nvPr/>
          </p:nvSpPr>
          <p:spPr>
            <a:xfrm>
              <a:off x="4617720" y="2788920"/>
              <a:ext cx="3977640" cy="320040"/>
            </a:xfrm>
            <a:prstGeom prst="rect">
              <a:avLst/>
            </a:prstGeom>
            <a:solidFill>
              <a:srgbClr val="EA580C"/>
            </a:solidFill>
            <a:ln w="12700">
              <a:solidFill>
                <a:srgbClr val="EA580C"/>
              </a:solidFill>
              <a:prstDash val="solid"/>
            </a:ln>
          </p:spPr>
          <p:txBody>
            <a:bodyPr/>
            <a:lstStyle/>
            <a:p>
              <a:pPr hangingPunct="1"/>
              <a:endParaRPr lang="en-US" kern="1200">
                <a:solidFill>
                  <a:prstClr val="black"/>
                </a:solidFill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2" name="Text 21">
              <a:extLst>
                <a:ext uri="{FF2B5EF4-FFF2-40B4-BE49-F238E27FC236}">
                  <a16:creationId xmlns:a16="http://schemas.microsoft.com/office/drawing/2014/main" id="{C86D3C05-F8B0-4B68-AF4E-A4482489E223}"/>
                </a:ext>
              </a:extLst>
            </p:cNvPr>
            <p:cNvSpPr/>
            <p:nvPr/>
          </p:nvSpPr>
          <p:spPr>
            <a:xfrm>
              <a:off x="4690872" y="2825496"/>
              <a:ext cx="3749040" cy="256032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pPr hangingPunct="1"/>
              <a:r>
                <a:rPr lang="en-US" sz="2400" b="1" spc="100" dirty="0">
                  <a:solidFill>
                    <a:srgbClr val="FFFFFF"/>
                  </a:solidFill>
                  <a:latin typeface="Calibri" pitchFamily="34" charset="0"/>
                  <a:ea typeface="Calibri" pitchFamily="34" charset="-122"/>
                  <a:cs typeface="Calibri" pitchFamily="34" charset="-120"/>
                </a:rPr>
                <a:t>COMMISSIONING</a:t>
              </a:r>
            </a:p>
          </p:txBody>
        </p:sp>
        <p:sp>
          <p:nvSpPr>
            <p:cNvPr id="23" name="Text 22">
              <a:extLst>
                <a:ext uri="{FF2B5EF4-FFF2-40B4-BE49-F238E27FC236}">
                  <a16:creationId xmlns:a16="http://schemas.microsoft.com/office/drawing/2014/main" id="{334CFD11-525F-B1AD-4554-0D623760AB40}"/>
                </a:ext>
              </a:extLst>
            </p:cNvPr>
            <p:cNvSpPr/>
            <p:nvPr/>
          </p:nvSpPr>
          <p:spPr>
            <a:xfrm>
              <a:off x="4709160" y="3172968"/>
              <a:ext cx="3749040" cy="457200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pPr hangingPunct="1"/>
              <a:r>
                <a:rPr lang="en-US" sz="2800" b="1" kern="1200" dirty="0">
                  <a:solidFill>
                    <a:srgbClr val="EA580C"/>
                  </a:solidFill>
                  <a:latin typeface="Calibri" pitchFamily="34" charset="0"/>
                  <a:ea typeface="Calibri" pitchFamily="34" charset="-122"/>
                  <a:cs typeface="Calibri" pitchFamily="34" charset="-120"/>
                </a:rPr>
                <a:t>🏗️  18 Months</a:t>
              </a:r>
              <a:endParaRPr lang="en-US" sz="2800" kern="1200" dirty="0">
                <a:solidFill>
                  <a:prstClr val="black"/>
                </a:solidFill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4" name="Text 23">
              <a:extLst>
                <a:ext uri="{FF2B5EF4-FFF2-40B4-BE49-F238E27FC236}">
                  <a16:creationId xmlns:a16="http://schemas.microsoft.com/office/drawing/2014/main" id="{80516F2E-CCEE-487A-C981-FAC7A65BDD2E}"/>
                </a:ext>
              </a:extLst>
            </p:cNvPr>
            <p:cNvSpPr/>
            <p:nvPr/>
          </p:nvSpPr>
          <p:spPr>
            <a:xfrm>
              <a:off x="4709160" y="3657600"/>
              <a:ext cx="3749040" cy="274320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pPr hangingPunct="1"/>
              <a:r>
                <a:rPr lang="en-US" sz="2000" kern="1200" dirty="0">
                  <a:solidFill>
                    <a:srgbClr val="64748B"/>
                  </a:solidFill>
                  <a:latin typeface="Calibri" pitchFamily="34" charset="0"/>
                  <a:ea typeface="Calibri" pitchFamily="34" charset="-122"/>
                  <a:cs typeface="Calibri" pitchFamily="34" charset="-120"/>
                </a:rPr>
                <a:t>From BESPA/PPA signing</a:t>
              </a:r>
              <a:endParaRPr lang="en-US" sz="2000" kern="1200" dirty="0">
                <a:solidFill>
                  <a:prstClr val="black"/>
                </a:solidFill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5" name="Shape 24">
              <a:extLst>
                <a:ext uri="{FF2B5EF4-FFF2-40B4-BE49-F238E27FC236}">
                  <a16:creationId xmlns:a16="http://schemas.microsoft.com/office/drawing/2014/main" id="{9475E09E-07BB-33FF-38BD-D44BC56D0402}"/>
                </a:ext>
              </a:extLst>
            </p:cNvPr>
            <p:cNvSpPr/>
            <p:nvPr/>
          </p:nvSpPr>
          <p:spPr>
            <a:xfrm>
              <a:off x="320040" y="4297680"/>
              <a:ext cx="8503920" cy="640080"/>
            </a:xfrm>
            <a:prstGeom prst="rect">
              <a:avLst/>
            </a:prstGeom>
            <a:solidFill>
              <a:srgbClr val="DBEAFE"/>
            </a:solidFill>
            <a:ln w="12700">
              <a:solidFill>
                <a:srgbClr val="2563EB"/>
              </a:solidFill>
              <a:prstDash val="solid"/>
            </a:ln>
          </p:spPr>
          <p:txBody>
            <a:bodyPr/>
            <a:lstStyle/>
            <a:p>
              <a:pPr hangingPunct="1"/>
              <a:endParaRPr lang="en-US" kern="1200">
                <a:solidFill>
                  <a:prstClr val="black"/>
                </a:solidFill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6" name="Text 25">
              <a:extLst>
                <a:ext uri="{FF2B5EF4-FFF2-40B4-BE49-F238E27FC236}">
                  <a16:creationId xmlns:a16="http://schemas.microsoft.com/office/drawing/2014/main" id="{36BAB3A8-38B0-4580-717C-D3D25297915D}"/>
                </a:ext>
              </a:extLst>
            </p:cNvPr>
            <p:cNvSpPr/>
            <p:nvPr/>
          </p:nvSpPr>
          <p:spPr>
            <a:xfrm>
              <a:off x="457200" y="4389120"/>
              <a:ext cx="8229600" cy="411480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pPr algn="ctr" hangingPunct="1"/>
              <a:r>
                <a:rPr lang="en-US" sz="2400" b="1" kern="1200" dirty="0">
                  <a:solidFill>
                    <a:srgbClr val="1E3A5F"/>
                  </a:solidFill>
                  <a:latin typeface="Calibri" pitchFamily="34" charset="0"/>
                  <a:ea typeface="Calibri" pitchFamily="34" charset="-122"/>
                  <a:cs typeface="Calibri" pitchFamily="34" charset="-120"/>
                </a:rPr>
                <a:t>Allocation:  </a:t>
              </a:r>
              <a:r>
                <a:rPr lang="en-US" sz="2400" kern="1200" dirty="0">
                  <a:solidFill>
                    <a:srgbClr val="334155"/>
                  </a:solidFill>
                  <a:latin typeface="Calibri" pitchFamily="34" charset="0"/>
                  <a:ea typeface="Calibri" pitchFamily="34" charset="-122"/>
                  <a:cs typeface="Calibri" pitchFamily="34" charset="-120"/>
                </a:rPr>
                <a:t>25 GWh  →  States     |     </a:t>
              </a:r>
              <a:r>
                <a:rPr lang="en-US" sz="2400" b="1" kern="1200" dirty="0">
                  <a:solidFill>
                    <a:srgbClr val="0891B2"/>
                  </a:solidFill>
                  <a:latin typeface="Calibri" pitchFamily="34" charset="0"/>
                  <a:ea typeface="Calibri" pitchFamily="34" charset="-122"/>
                  <a:cs typeface="Calibri" pitchFamily="34" charset="-120"/>
                </a:rPr>
                <a:t>5 GWh  →  NTPC</a:t>
              </a:r>
              <a:endParaRPr lang="en-US" sz="2400" kern="1200" dirty="0">
                <a:solidFill>
                  <a:prstClr val="black"/>
                </a:solidFill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7" name="Shape 26">
              <a:extLst>
                <a:ext uri="{FF2B5EF4-FFF2-40B4-BE49-F238E27FC236}">
                  <a16:creationId xmlns:a16="http://schemas.microsoft.com/office/drawing/2014/main" id="{5CE97010-AC37-F73B-1423-4A53ECB7C866}"/>
                </a:ext>
              </a:extLst>
            </p:cNvPr>
            <p:cNvSpPr/>
            <p:nvPr/>
          </p:nvSpPr>
          <p:spPr>
            <a:xfrm>
              <a:off x="0" y="4800600"/>
              <a:ext cx="9144000" cy="342900"/>
            </a:xfrm>
            <a:prstGeom prst="rect">
              <a:avLst/>
            </a:prstGeom>
            <a:solidFill>
              <a:srgbClr val="F1F5F9"/>
            </a:solidFill>
            <a:ln w="12700">
              <a:solidFill>
                <a:srgbClr val="CBD5E1"/>
              </a:solidFill>
              <a:prstDash val="solid"/>
            </a:ln>
          </p:spPr>
          <p:txBody>
            <a:bodyPr/>
            <a:lstStyle/>
            <a:p>
              <a:pPr hangingPunct="1"/>
              <a:endParaRPr lang="en-US" kern="1200">
                <a:solidFill>
                  <a:prstClr val="black"/>
                </a:solidFill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28" name="TextBox 27">
            <a:extLst>
              <a:ext uri="{FF2B5EF4-FFF2-40B4-BE49-F238E27FC236}">
                <a16:creationId xmlns:a16="http://schemas.microsoft.com/office/drawing/2014/main" id="{5F0F4533-64E4-C661-0D0A-8F4B9CD4A31D}"/>
              </a:ext>
            </a:extLst>
          </p:cNvPr>
          <p:cNvSpPr txBox="1"/>
          <p:nvPr/>
        </p:nvSpPr>
        <p:spPr>
          <a:xfrm>
            <a:off x="200151" y="303601"/>
            <a:ext cx="240001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VGF Scheme</a:t>
            </a:r>
          </a:p>
        </p:txBody>
      </p:sp>
    </p:spTree>
    <p:extLst>
      <p:ext uri="{BB962C8B-B14F-4D97-AF65-F5344CB8AC3E}">
        <p14:creationId xmlns:p14="http://schemas.microsoft.com/office/powerpoint/2010/main" val="11099077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4E3CE1B4-C36F-BB79-5688-1DABC211BE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261545-631F-4E35-B7ED-595041AD9B95}" type="slidenum">
              <a:rPr lang="en-US" smtClean="0"/>
              <a:t>3</a:t>
            </a:fld>
            <a:endParaRPr lang="en-US"/>
          </a:p>
        </p:txBody>
      </p:sp>
      <p:grpSp>
        <p:nvGrpSpPr>
          <p:cNvPr id="30" name="Group 29">
            <a:extLst>
              <a:ext uri="{FF2B5EF4-FFF2-40B4-BE49-F238E27FC236}">
                <a16:creationId xmlns:a16="http://schemas.microsoft.com/office/drawing/2014/main" id="{39A081BD-11A0-0126-5050-686462012AE2}"/>
              </a:ext>
            </a:extLst>
          </p:cNvPr>
          <p:cNvGrpSpPr/>
          <p:nvPr/>
        </p:nvGrpSpPr>
        <p:grpSpPr>
          <a:xfrm>
            <a:off x="420525" y="989687"/>
            <a:ext cx="11173968" cy="5307574"/>
            <a:chOff x="420525" y="1097844"/>
            <a:chExt cx="11173968" cy="5307574"/>
          </a:xfrm>
        </p:grpSpPr>
        <p:sp>
          <p:nvSpPr>
            <p:cNvPr id="5" name="Shape 3">
              <a:extLst>
                <a:ext uri="{FF2B5EF4-FFF2-40B4-BE49-F238E27FC236}">
                  <a16:creationId xmlns:a16="http://schemas.microsoft.com/office/drawing/2014/main" id="{D642AD72-5100-D302-6A9A-AC9E091992D5}"/>
                </a:ext>
              </a:extLst>
            </p:cNvPr>
            <p:cNvSpPr/>
            <p:nvPr/>
          </p:nvSpPr>
          <p:spPr>
            <a:xfrm>
              <a:off x="420525" y="1097844"/>
              <a:ext cx="5406759" cy="3669434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rgbClr val="CBD5E1"/>
              </a:solidFill>
              <a:prstDash val="solid"/>
            </a:ln>
            <a:effectLst>
              <a:outerShdw blurRad="101600" dist="38100" dir="8100000" algn="bl" rotWithShape="0">
                <a:srgbClr val="000000">
                  <a:alpha val="10000"/>
                </a:srgbClr>
              </a:outerShdw>
            </a:effectLst>
          </p:spPr>
          <p:txBody>
            <a:bodyPr/>
            <a:lstStyle/>
            <a:p>
              <a:pPr hangingPunct="1"/>
              <a:endParaRPr lang="en-US" kern="1200">
                <a:solidFill>
                  <a:prstClr val="black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6" name="Shape 4">
              <a:extLst>
                <a:ext uri="{FF2B5EF4-FFF2-40B4-BE49-F238E27FC236}">
                  <a16:creationId xmlns:a16="http://schemas.microsoft.com/office/drawing/2014/main" id="{5E8EACFE-C669-4F6E-BF4F-A66B84C7159E}"/>
                </a:ext>
              </a:extLst>
            </p:cNvPr>
            <p:cNvSpPr/>
            <p:nvPr/>
          </p:nvSpPr>
          <p:spPr>
            <a:xfrm>
              <a:off x="420525" y="1097844"/>
              <a:ext cx="5406759" cy="524205"/>
            </a:xfrm>
            <a:prstGeom prst="rect">
              <a:avLst/>
            </a:prstGeom>
            <a:solidFill>
              <a:srgbClr val="0891B2"/>
            </a:solidFill>
            <a:ln w="12700">
              <a:solidFill>
                <a:srgbClr val="0891B2"/>
              </a:solidFill>
              <a:prstDash val="solid"/>
            </a:ln>
          </p:spPr>
          <p:txBody>
            <a:bodyPr/>
            <a:lstStyle/>
            <a:p>
              <a:pPr hangingPunct="1"/>
              <a:endParaRPr lang="en-US" kern="1200">
                <a:solidFill>
                  <a:prstClr val="black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7" name="Text 5">
              <a:extLst>
                <a:ext uri="{FF2B5EF4-FFF2-40B4-BE49-F238E27FC236}">
                  <a16:creationId xmlns:a16="http://schemas.microsoft.com/office/drawing/2014/main" id="{85A5291E-2369-DB54-980D-DE9F25F83B05}"/>
                </a:ext>
              </a:extLst>
            </p:cNvPr>
            <p:cNvSpPr/>
            <p:nvPr/>
          </p:nvSpPr>
          <p:spPr>
            <a:xfrm>
              <a:off x="540675" y="1137160"/>
              <a:ext cx="5166458" cy="432469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pPr hangingPunct="1"/>
              <a:r>
                <a:rPr lang="en-US" b="1" spc="100" dirty="0">
                  <a:solidFill>
                    <a:srgbClr val="FFFFFF"/>
                  </a:solidFill>
                  <a:latin typeface="Arial" panose="020B0604020202020204" pitchFamily="34" charset="0"/>
                  <a:ea typeface="Calibri" pitchFamily="34" charset="-122"/>
                  <a:cs typeface="Arial" panose="020B0604020202020204" pitchFamily="34" charset="0"/>
                </a:rPr>
                <a:t>CONTRACT BASIS</a:t>
              </a:r>
              <a:endParaRPr lang="en-US" kern="1200" dirty="0">
                <a:solidFill>
                  <a:prstClr val="black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8" name="Shape 6">
              <a:extLst>
                <a:ext uri="{FF2B5EF4-FFF2-40B4-BE49-F238E27FC236}">
                  <a16:creationId xmlns:a16="http://schemas.microsoft.com/office/drawing/2014/main" id="{BA16A525-E579-FB6B-D340-10083B18A69C}"/>
                </a:ext>
              </a:extLst>
            </p:cNvPr>
            <p:cNvSpPr/>
            <p:nvPr/>
          </p:nvSpPr>
          <p:spPr>
            <a:xfrm>
              <a:off x="600750" y="1818626"/>
              <a:ext cx="4926158" cy="982884"/>
            </a:xfrm>
            <a:prstGeom prst="rect">
              <a:avLst/>
            </a:prstGeom>
            <a:solidFill>
              <a:srgbClr val="E0F2FE"/>
            </a:solidFill>
            <a:ln w="12700">
              <a:solidFill>
                <a:srgbClr val="BAE6FD"/>
              </a:solidFill>
              <a:prstDash val="solid"/>
            </a:ln>
          </p:spPr>
          <p:txBody>
            <a:bodyPr/>
            <a:lstStyle/>
            <a:p>
              <a:pPr hangingPunct="1"/>
              <a:endParaRPr lang="en-US" kern="1200">
                <a:solidFill>
                  <a:prstClr val="black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9" name="Text 7">
              <a:extLst>
                <a:ext uri="{FF2B5EF4-FFF2-40B4-BE49-F238E27FC236}">
                  <a16:creationId xmlns:a16="http://schemas.microsoft.com/office/drawing/2014/main" id="{BB9B44CB-3685-058C-CD85-E6F60EF8C0B1}"/>
                </a:ext>
              </a:extLst>
            </p:cNvPr>
            <p:cNvSpPr/>
            <p:nvPr/>
          </p:nvSpPr>
          <p:spPr>
            <a:xfrm>
              <a:off x="720900" y="1884152"/>
              <a:ext cx="4565707" cy="458679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pPr hangingPunct="1"/>
              <a:r>
                <a:rPr lang="en-US" sz="2000" b="1" kern="1200" dirty="0">
                  <a:solidFill>
                    <a:srgbClr val="0891B2"/>
                  </a:solidFill>
                  <a:latin typeface="Arial" panose="020B0604020202020204" pitchFamily="34" charset="0"/>
                  <a:ea typeface="Calibri" pitchFamily="34" charset="-122"/>
                  <a:cs typeface="Arial" panose="020B0604020202020204" pitchFamily="34" charset="0"/>
                </a:rPr>
                <a:t>BOO</a:t>
              </a:r>
              <a:endParaRPr lang="en-US" sz="2000" kern="1200" dirty="0">
                <a:solidFill>
                  <a:prstClr val="black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0" name="Text 8">
              <a:extLst>
                <a:ext uri="{FF2B5EF4-FFF2-40B4-BE49-F238E27FC236}">
                  <a16:creationId xmlns:a16="http://schemas.microsoft.com/office/drawing/2014/main" id="{28D91197-CDA2-7449-384F-EB188A80DAB9}"/>
                </a:ext>
              </a:extLst>
            </p:cNvPr>
            <p:cNvSpPr/>
            <p:nvPr/>
          </p:nvSpPr>
          <p:spPr>
            <a:xfrm>
              <a:off x="720900" y="2316621"/>
              <a:ext cx="4565707" cy="366943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pPr hangingPunct="1"/>
              <a:r>
                <a:rPr lang="en-US" sz="1600" kern="1200" dirty="0">
                  <a:solidFill>
                    <a:srgbClr val="64748B"/>
                  </a:solidFill>
                  <a:latin typeface="Arial" panose="020B0604020202020204" pitchFamily="34" charset="0"/>
                  <a:ea typeface="Calibri" pitchFamily="34" charset="-122"/>
                  <a:cs typeface="Arial" panose="020B0604020202020204" pitchFamily="34" charset="0"/>
                </a:rPr>
                <a:t>Build Own Operate</a:t>
              </a:r>
              <a:endParaRPr lang="en-US" sz="1600" kern="1200" dirty="0">
                <a:solidFill>
                  <a:prstClr val="black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1" name="Shape 9">
              <a:extLst>
                <a:ext uri="{FF2B5EF4-FFF2-40B4-BE49-F238E27FC236}">
                  <a16:creationId xmlns:a16="http://schemas.microsoft.com/office/drawing/2014/main" id="{8D841EFF-4B06-22E3-950F-160D3F17C4C2}"/>
                </a:ext>
              </a:extLst>
            </p:cNvPr>
            <p:cNvSpPr/>
            <p:nvPr/>
          </p:nvSpPr>
          <p:spPr>
            <a:xfrm>
              <a:off x="600750" y="2998087"/>
              <a:ext cx="4926158" cy="982884"/>
            </a:xfrm>
            <a:prstGeom prst="rect">
              <a:avLst/>
            </a:prstGeom>
            <a:solidFill>
              <a:srgbClr val="E0F2FE"/>
            </a:solidFill>
            <a:ln w="12700">
              <a:solidFill>
                <a:srgbClr val="BAE6FD"/>
              </a:solidFill>
              <a:prstDash val="solid"/>
            </a:ln>
          </p:spPr>
          <p:txBody>
            <a:bodyPr/>
            <a:lstStyle/>
            <a:p>
              <a:pPr hangingPunct="1"/>
              <a:endParaRPr lang="en-US" kern="1200">
                <a:solidFill>
                  <a:prstClr val="black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2" name="Text 10">
              <a:extLst>
                <a:ext uri="{FF2B5EF4-FFF2-40B4-BE49-F238E27FC236}">
                  <a16:creationId xmlns:a16="http://schemas.microsoft.com/office/drawing/2014/main" id="{7975C29C-4FC5-01F3-7C85-37C36AAD70E4}"/>
                </a:ext>
              </a:extLst>
            </p:cNvPr>
            <p:cNvSpPr/>
            <p:nvPr/>
          </p:nvSpPr>
          <p:spPr>
            <a:xfrm>
              <a:off x="720900" y="3063612"/>
              <a:ext cx="4565707" cy="458679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pPr hangingPunct="1"/>
              <a:r>
                <a:rPr lang="en-US" b="1" kern="1200" dirty="0">
                  <a:solidFill>
                    <a:srgbClr val="0891B2"/>
                  </a:solidFill>
                  <a:latin typeface="Arial" panose="020B0604020202020204" pitchFamily="34" charset="0"/>
                  <a:ea typeface="Calibri" pitchFamily="34" charset="-122"/>
                  <a:cs typeface="Arial" panose="020B0604020202020204" pitchFamily="34" charset="0"/>
                </a:rPr>
                <a:t>BOOT</a:t>
              </a:r>
              <a:endParaRPr lang="en-US" kern="1200" dirty="0">
                <a:solidFill>
                  <a:prstClr val="black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3" name="Text 11">
              <a:extLst>
                <a:ext uri="{FF2B5EF4-FFF2-40B4-BE49-F238E27FC236}">
                  <a16:creationId xmlns:a16="http://schemas.microsoft.com/office/drawing/2014/main" id="{1D3AB720-2B4C-F6EB-DA87-73867F1F002F}"/>
                </a:ext>
              </a:extLst>
            </p:cNvPr>
            <p:cNvSpPr/>
            <p:nvPr/>
          </p:nvSpPr>
          <p:spPr>
            <a:xfrm>
              <a:off x="720900" y="3496081"/>
              <a:ext cx="4565707" cy="366943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pPr hangingPunct="1"/>
              <a:r>
                <a:rPr lang="en-US" sz="1400" kern="1200" dirty="0">
                  <a:solidFill>
                    <a:srgbClr val="64748B"/>
                  </a:solidFill>
                  <a:latin typeface="Arial" panose="020B0604020202020204" pitchFamily="34" charset="0"/>
                  <a:ea typeface="Calibri" pitchFamily="34" charset="-122"/>
                  <a:cs typeface="Arial" panose="020B0604020202020204" pitchFamily="34" charset="0"/>
                </a:rPr>
                <a:t>Build Own Operate Transfer</a:t>
              </a:r>
              <a:endParaRPr lang="en-US" sz="1400" kern="1200" dirty="0">
                <a:solidFill>
                  <a:prstClr val="black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4" name="Shape 12">
              <a:extLst>
                <a:ext uri="{FF2B5EF4-FFF2-40B4-BE49-F238E27FC236}">
                  <a16:creationId xmlns:a16="http://schemas.microsoft.com/office/drawing/2014/main" id="{2836BC70-DD4D-2E25-EF09-E107D796F846}"/>
                </a:ext>
              </a:extLst>
            </p:cNvPr>
            <p:cNvSpPr/>
            <p:nvPr/>
          </p:nvSpPr>
          <p:spPr>
            <a:xfrm>
              <a:off x="6187734" y="1097844"/>
              <a:ext cx="5406759" cy="3669434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rgbClr val="CBD5E1"/>
              </a:solidFill>
              <a:prstDash val="solid"/>
            </a:ln>
            <a:effectLst>
              <a:outerShdw blurRad="101600" dist="38100" dir="8100000" algn="bl" rotWithShape="0">
                <a:srgbClr val="000000">
                  <a:alpha val="10000"/>
                </a:srgbClr>
              </a:outerShdw>
            </a:effectLst>
          </p:spPr>
          <p:txBody>
            <a:bodyPr/>
            <a:lstStyle/>
            <a:p>
              <a:pPr hangingPunct="1"/>
              <a:endParaRPr lang="en-US" kern="1200">
                <a:solidFill>
                  <a:prstClr val="black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5" name="Shape 13">
              <a:extLst>
                <a:ext uri="{FF2B5EF4-FFF2-40B4-BE49-F238E27FC236}">
                  <a16:creationId xmlns:a16="http://schemas.microsoft.com/office/drawing/2014/main" id="{737FEFF6-2934-0195-D7BA-A31C43CC351C}"/>
                </a:ext>
              </a:extLst>
            </p:cNvPr>
            <p:cNvSpPr/>
            <p:nvPr/>
          </p:nvSpPr>
          <p:spPr>
            <a:xfrm>
              <a:off x="6187734" y="1097844"/>
              <a:ext cx="5406759" cy="524205"/>
            </a:xfrm>
            <a:prstGeom prst="rect">
              <a:avLst/>
            </a:prstGeom>
            <a:solidFill>
              <a:srgbClr val="2563EB"/>
            </a:solidFill>
            <a:ln w="12700">
              <a:solidFill>
                <a:srgbClr val="2563EB"/>
              </a:solidFill>
              <a:prstDash val="solid"/>
            </a:ln>
          </p:spPr>
          <p:txBody>
            <a:bodyPr/>
            <a:lstStyle/>
            <a:p>
              <a:pPr hangingPunct="1"/>
              <a:endParaRPr lang="en-US" kern="1200">
                <a:solidFill>
                  <a:prstClr val="black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6" name="Text 14">
              <a:extLst>
                <a:ext uri="{FF2B5EF4-FFF2-40B4-BE49-F238E27FC236}">
                  <a16:creationId xmlns:a16="http://schemas.microsoft.com/office/drawing/2014/main" id="{2B9F9156-62EC-2B68-FCD5-F312EC84B1CC}"/>
                </a:ext>
              </a:extLst>
            </p:cNvPr>
            <p:cNvSpPr/>
            <p:nvPr/>
          </p:nvSpPr>
          <p:spPr>
            <a:xfrm>
              <a:off x="6307884" y="1137160"/>
              <a:ext cx="5166458" cy="432469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pPr hangingPunct="1"/>
              <a:r>
                <a:rPr lang="en-US" b="1" spc="100" dirty="0">
                  <a:solidFill>
                    <a:srgbClr val="FFFFFF"/>
                  </a:solidFill>
                  <a:latin typeface="Arial" panose="020B0604020202020204" pitchFamily="34" charset="0"/>
                  <a:ea typeface="Calibri" pitchFamily="34" charset="-122"/>
                  <a:cs typeface="Arial" panose="020B0604020202020204" pitchFamily="34" charset="0"/>
                </a:rPr>
                <a:t>KEY PARAMETERS</a:t>
              </a:r>
              <a:endParaRPr lang="en-US" kern="1200" dirty="0">
                <a:solidFill>
                  <a:prstClr val="black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7" name="Shape 15">
              <a:extLst>
                <a:ext uri="{FF2B5EF4-FFF2-40B4-BE49-F238E27FC236}">
                  <a16:creationId xmlns:a16="http://schemas.microsoft.com/office/drawing/2014/main" id="{2C617A36-EC73-4930-FDE4-F3B07FA4C835}"/>
                </a:ext>
              </a:extLst>
            </p:cNvPr>
            <p:cNvSpPr/>
            <p:nvPr/>
          </p:nvSpPr>
          <p:spPr>
            <a:xfrm>
              <a:off x="6367959" y="1818626"/>
              <a:ext cx="60075" cy="786307"/>
            </a:xfrm>
            <a:prstGeom prst="rect">
              <a:avLst/>
            </a:prstGeom>
            <a:solidFill>
              <a:srgbClr val="2563EB"/>
            </a:solidFill>
            <a:ln w="12700">
              <a:solidFill>
                <a:srgbClr val="2563EB"/>
              </a:solidFill>
              <a:prstDash val="solid"/>
            </a:ln>
          </p:spPr>
          <p:txBody>
            <a:bodyPr/>
            <a:lstStyle/>
            <a:p>
              <a:pPr hangingPunct="1"/>
              <a:endParaRPr lang="en-US" kern="1200">
                <a:solidFill>
                  <a:prstClr val="black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8" name="Text 16">
              <a:extLst>
                <a:ext uri="{FF2B5EF4-FFF2-40B4-BE49-F238E27FC236}">
                  <a16:creationId xmlns:a16="http://schemas.microsoft.com/office/drawing/2014/main" id="{66B8641E-2F1D-0ADA-2070-7AB846B0E6FD}"/>
                </a:ext>
              </a:extLst>
            </p:cNvPr>
            <p:cNvSpPr/>
            <p:nvPr/>
          </p:nvSpPr>
          <p:spPr>
            <a:xfrm>
              <a:off x="6548184" y="1844836"/>
              <a:ext cx="4926158" cy="393154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pPr hangingPunct="1"/>
              <a:r>
                <a:rPr lang="en-US" b="1" kern="1200" dirty="0">
                  <a:solidFill>
                    <a:srgbClr val="1E3A5F"/>
                  </a:solidFill>
                  <a:latin typeface="Arial" panose="020B0604020202020204" pitchFamily="34" charset="0"/>
                  <a:ea typeface="Calibri" pitchFamily="34" charset="-122"/>
                  <a:cs typeface="Arial" panose="020B0604020202020204" pitchFamily="34" charset="0"/>
                </a:rPr>
                <a:t>📅 Contract Period</a:t>
              </a:r>
              <a:endParaRPr lang="en-US" kern="1200" dirty="0">
                <a:solidFill>
                  <a:prstClr val="black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9" name="Text 17">
              <a:extLst>
                <a:ext uri="{FF2B5EF4-FFF2-40B4-BE49-F238E27FC236}">
                  <a16:creationId xmlns:a16="http://schemas.microsoft.com/office/drawing/2014/main" id="{16155914-E93A-9431-3DC9-96EA5306FF67}"/>
                </a:ext>
              </a:extLst>
            </p:cNvPr>
            <p:cNvSpPr/>
            <p:nvPr/>
          </p:nvSpPr>
          <p:spPr>
            <a:xfrm>
              <a:off x="6548184" y="2211780"/>
              <a:ext cx="4926158" cy="366943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pPr hangingPunct="1"/>
              <a:r>
                <a:rPr lang="en-US" sz="1400" b="1" kern="1200" dirty="0">
                  <a:solidFill>
                    <a:srgbClr val="2563EB"/>
                  </a:solidFill>
                  <a:latin typeface="Arial" panose="020B0604020202020204" pitchFamily="34" charset="0"/>
                  <a:ea typeface="Calibri" pitchFamily="34" charset="-122"/>
                  <a:cs typeface="Arial" panose="020B0604020202020204" pitchFamily="34" charset="0"/>
                </a:rPr>
                <a:t>12–15 Years</a:t>
              </a:r>
              <a:endParaRPr lang="en-US" sz="1400" kern="1200" dirty="0">
                <a:solidFill>
                  <a:prstClr val="black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20" name="Shape 18">
              <a:extLst>
                <a:ext uri="{FF2B5EF4-FFF2-40B4-BE49-F238E27FC236}">
                  <a16:creationId xmlns:a16="http://schemas.microsoft.com/office/drawing/2014/main" id="{7389758E-F894-F493-4202-357996ACA0E8}"/>
                </a:ext>
              </a:extLst>
            </p:cNvPr>
            <p:cNvSpPr/>
            <p:nvPr/>
          </p:nvSpPr>
          <p:spPr>
            <a:xfrm>
              <a:off x="6367959" y="2801510"/>
              <a:ext cx="60075" cy="786307"/>
            </a:xfrm>
            <a:prstGeom prst="rect">
              <a:avLst/>
            </a:prstGeom>
            <a:solidFill>
              <a:srgbClr val="2563EB"/>
            </a:solidFill>
            <a:ln w="12700">
              <a:solidFill>
                <a:srgbClr val="2563EB"/>
              </a:solidFill>
              <a:prstDash val="solid"/>
            </a:ln>
          </p:spPr>
          <p:txBody>
            <a:bodyPr/>
            <a:lstStyle/>
            <a:p>
              <a:pPr hangingPunct="1"/>
              <a:endParaRPr lang="en-US" kern="1200">
                <a:solidFill>
                  <a:prstClr val="black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21" name="Text 19">
              <a:extLst>
                <a:ext uri="{FF2B5EF4-FFF2-40B4-BE49-F238E27FC236}">
                  <a16:creationId xmlns:a16="http://schemas.microsoft.com/office/drawing/2014/main" id="{E02FDEA6-5BDE-ABD6-DCF6-F1B7761BD0B1}"/>
                </a:ext>
              </a:extLst>
            </p:cNvPr>
            <p:cNvSpPr/>
            <p:nvPr/>
          </p:nvSpPr>
          <p:spPr>
            <a:xfrm>
              <a:off x="6548184" y="2827720"/>
              <a:ext cx="4926158" cy="393154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pPr hangingPunct="1"/>
              <a:r>
                <a:rPr lang="en-US" b="1" kern="1200" dirty="0">
                  <a:solidFill>
                    <a:srgbClr val="1E3A5F"/>
                  </a:solidFill>
                  <a:latin typeface="Arial" panose="020B0604020202020204" pitchFamily="34" charset="0"/>
                  <a:ea typeface="Calibri" pitchFamily="34" charset="-122"/>
                  <a:cs typeface="Arial" panose="020B0604020202020204" pitchFamily="34" charset="0"/>
                </a:rPr>
                <a:t>⏱️ Commissioning Window</a:t>
              </a:r>
              <a:endParaRPr lang="en-US" kern="1200" dirty="0">
                <a:solidFill>
                  <a:prstClr val="black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22" name="Text 20">
              <a:extLst>
                <a:ext uri="{FF2B5EF4-FFF2-40B4-BE49-F238E27FC236}">
                  <a16:creationId xmlns:a16="http://schemas.microsoft.com/office/drawing/2014/main" id="{2EF78418-5C52-5FB5-04E9-2D2D5231FEBA}"/>
                </a:ext>
              </a:extLst>
            </p:cNvPr>
            <p:cNvSpPr/>
            <p:nvPr/>
          </p:nvSpPr>
          <p:spPr>
            <a:xfrm>
              <a:off x="6548184" y="3194664"/>
              <a:ext cx="4926158" cy="366943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pPr hangingPunct="1"/>
              <a:r>
                <a:rPr lang="en-US" sz="1400" b="1" kern="1200" dirty="0">
                  <a:solidFill>
                    <a:srgbClr val="2563EB"/>
                  </a:solidFill>
                  <a:latin typeface="Arial" panose="020B0604020202020204" pitchFamily="34" charset="0"/>
                  <a:ea typeface="Calibri" pitchFamily="34" charset="-122"/>
                  <a:cs typeface="Arial" panose="020B0604020202020204" pitchFamily="34" charset="0"/>
                </a:rPr>
                <a:t>18 Months</a:t>
              </a:r>
              <a:endParaRPr lang="en-US" sz="1400" kern="1200" dirty="0">
                <a:solidFill>
                  <a:prstClr val="black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23" name="Shape 21">
              <a:extLst>
                <a:ext uri="{FF2B5EF4-FFF2-40B4-BE49-F238E27FC236}">
                  <a16:creationId xmlns:a16="http://schemas.microsoft.com/office/drawing/2014/main" id="{E2C0AA08-89E0-3844-0D85-034E580C48BC}"/>
                </a:ext>
              </a:extLst>
            </p:cNvPr>
            <p:cNvSpPr/>
            <p:nvPr/>
          </p:nvSpPr>
          <p:spPr>
            <a:xfrm>
              <a:off x="6367959" y="3784394"/>
              <a:ext cx="60075" cy="786307"/>
            </a:xfrm>
            <a:prstGeom prst="rect">
              <a:avLst/>
            </a:prstGeom>
            <a:solidFill>
              <a:srgbClr val="2563EB"/>
            </a:solidFill>
            <a:ln w="12700">
              <a:solidFill>
                <a:srgbClr val="2563EB"/>
              </a:solidFill>
              <a:prstDash val="solid"/>
            </a:ln>
          </p:spPr>
          <p:txBody>
            <a:bodyPr/>
            <a:lstStyle/>
            <a:p>
              <a:pPr hangingPunct="1"/>
              <a:endParaRPr lang="en-US" kern="1200">
                <a:solidFill>
                  <a:prstClr val="black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24" name="Text 22">
              <a:extLst>
                <a:ext uri="{FF2B5EF4-FFF2-40B4-BE49-F238E27FC236}">
                  <a16:creationId xmlns:a16="http://schemas.microsoft.com/office/drawing/2014/main" id="{0D928D67-A327-B641-8659-329A40F30EFF}"/>
                </a:ext>
              </a:extLst>
            </p:cNvPr>
            <p:cNvSpPr/>
            <p:nvPr/>
          </p:nvSpPr>
          <p:spPr>
            <a:xfrm>
              <a:off x="6548184" y="3810604"/>
              <a:ext cx="4926158" cy="393154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pPr hangingPunct="1"/>
              <a:r>
                <a:rPr lang="en-US" b="1" kern="1200" dirty="0">
                  <a:solidFill>
                    <a:srgbClr val="1E3A5F"/>
                  </a:solidFill>
                  <a:latin typeface="Arial" panose="020B0604020202020204" pitchFamily="34" charset="0"/>
                  <a:ea typeface="Calibri" pitchFamily="34" charset="-122"/>
                  <a:cs typeface="Arial" panose="020B0604020202020204" pitchFamily="34" charset="0"/>
                </a:rPr>
                <a:t>📋 Regulatory Framework</a:t>
              </a:r>
              <a:endParaRPr lang="en-US" kern="1200" dirty="0">
                <a:solidFill>
                  <a:prstClr val="black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25" name="Text 23">
              <a:extLst>
                <a:ext uri="{FF2B5EF4-FFF2-40B4-BE49-F238E27FC236}">
                  <a16:creationId xmlns:a16="http://schemas.microsoft.com/office/drawing/2014/main" id="{7A9A9FC0-ED3C-0051-8E3D-E127DCC78893}"/>
                </a:ext>
              </a:extLst>
            </p:cNvPr>
            <p:cNvSpPr/>
            <p:nvPr/>
          </p:nvSpPr>
          <p:spPr>
            <a:xfrm>
              <a:off x="6548184" y="4177548"/>
              <a:ext cx="4926158" cy="366943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pPr hangingPunct="1"/>
              <a:r>
                <a:rPr lang="en-US" sz="1400" b="1" kern="1200" dirty="0">
                  <a:solidFill>
                    <a:srgbClr val="2563EB"/>
                  </a:solidFill>
                  <a:latin typeface="Arial" panose="020B0604020202020204" pitchFamily="34" charset="0"/>
                  <a:ea typeface="Calibri" pitchFamily="34" charset="-122"/>
                  <a:cs typeface="Arial" panose="020B0604020202020204" pitchFamily="34" charset="0"/>
                </a:rPr>
                <a:t>CERC Sec. 62 &amp; 63</a:t>
              </a:r>
              <a:endParaRPr lang="en-US" sz="1400" kern="1200" dirty="0">
                <a:solidFill>
                  <a:prstClr val="black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26" name="Shape 24">
              <a:extLst>
                <a:ext uri="{FF2B5EF4-FFF2-40B4-BE49-F238E27FC236}">
                  <a16:creationId xmlns:a16="http://schemas.microsoft.com/office/drawing/2014/main" id="{A30EA283-0F06-EFA2-A479-09DA62A2FEDB}"/>
                </a:ext>
              </a:extLst>
            </p:cNvPr>
            <p:cNvSpPr/>
            <p:nvPr/>
          </p:nvSpPr>
          <p:spPr>
            <a:xfrm>
              <a:off x="420525" y="4963855"/>
              <a:ext cx="11173968" cy="982884"/>
            </a:xfrm>
            <a:prstGeom prst="rect">
              <a:avLst/>
            </a:prstGeom>
            <a:solidFill>
              <a:srgbClr val="D1FAE5"/>
            </a:solidFill>
            <a:ln w="12700">
              <a:solidFill>
                <a:srgbClr val="6EE7B7"/>
              </a:solidFill>
              <a:prstDash val="solid"/>
            </a:ln>
          </p:spPr>
          <p:txBody>
            <a:bodyPr/>
            <a:lstStyle/>
            <a:p>
              <a:pPr hangingPunct="1"/>
              <a:endParaRPr lang="en-US" kern="1200">
                <a:solidFill>
                  <a:prstClr val="black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27" name="Text 25">
              <a:extLst>
                <a:ext uri="{FF2B5EF4-FFF2-40B4-BE49-F238E27FC236}">
                  <a16:creationId xmlns:a16="http://schemas.microsoft.com/office/drawing/2014/main" id="{98FF34F3-E567-9A8A-A202-450ED1BB541E}"/>
                </a:ext>
              </a:extLst>
            </p:cNvPr>
            <p:cNvSpPr/>
            <p:nvPr/>
          </p:nvSpPr>
          <p:spPr>
            <a:xfrm>
              <a:off x="600750" y="5042486"/>
              <a:ext cx="10933667" cy="786307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pPr hangingPunct="1"/>
              <a:r>
                <a:rPr lang="en-US" sz="2000" b="1" kern="1200" dirty="0">
                  <a:solidFill>
                    <a:srgbClr val="059669"/>
                  </a:solidFill>
                  <a:latin typeface="Arial" panose="020B0604020202020204" pitchFamily="34" charset="0"/>
                  <a:ea typeface="Calibri" pitchFamily="34" charset="-122"/>
                  <a:cs typeface="Arial" panose="020B0604020202020204" pitchFamily="34" charset="0"/>
                </a:rPr>
                <a:t>📌  Note:</a:t>
              </a:r>
              <a:r>
                <a:rPr lang="en-US" sz="2000" kern="1200" dirty="0">
                  <a:solidFill>
                    <a:srgbClr val="334155"/>
                  </a:solidFill>
                  <a:latin typeface="Arial" panose="020B0604020202020204" pitchFamily="34" charset="0"/>
                  <a:ea typeface="Calibri" pitchFamily="34" charset="-122"/>
                  <a:cs typeface="Arial" panose="020B0604020202020204" pitchFamily="34" charset="0"/>
                </a:rPr>
                <a:t>. NTPC shall implement the tariff petition as per Section 62 of CERC Regulations.</a:t>
              </a:r>
              <a:endParaRPr lang="en-US" sz="2000" kern="1200" dirty="0">
                <a:solidFill>
                  <a:prstClr val="black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28" name="Shape 26">
              <a:extLst>
                <a:ext uri="{FF2B5EF4-FFF2-40B4-BE49-F238E27FC236}">
                  <a16:creationId xmlns:a16="http://schemas.microsoft.com/office/drawing/2014/main" id="{1ACAF002-046A-9E55-003D-84BA82AB0ECE}"/>
                </a:ext>
              </a:extLst>
            </p:cNvPr>
            <p:cNvSpPr/>
            <p:nvPr/>
          </p:nvSpPr>
          <p:spPr>
            <a:xfrm>
              <a:off x="420525" y="6077790"/>
              <a:ext cx="11173968" cy="327628"/>
            </a:xfrm>
            <a:prstGeom prst="rect">
              <a:avLst/>
            </a:prstGeom>
            <a:solidFill>
              <a:srgbClr val="1E3A5F"/>
            </a:solidFill>
            <a:ln w="12700">
              <a:solidFill>
                <a:srgbClr val="1E3A5F"/>
              </a:solidFill>
              <a:prstDash val="solid"/>
            </a:ln>
          </p:spPr>
          <p:txBody>
            <a:bodyPr/>
            <a:lstStyle/>
            <a:p>
              <a:pPr hangingPunct="1"/>
              <a:endParaRPr lang="en-US" kern="1200">
                <a:solidFill>
                  <a:prstClr val="black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29" name="Text 27">
              <a:extLst>
                <a:ext uri="{FF2B5EF4-FFF2-40B4-BE49-F238E27FC236}">
                  <a16:creationId xmlns:a16="http://schemas.microsoft.com/office/drawing/2014/main" id="{EC0859CD-072B-A14A-BF8D-AC0E5E2060FA}"/>
                </a:ext>
              </a:extLst>
            </p:cNvPr>
            <p:cNvSpPr/>
            <p:nvPr/>
          </p:nvSpPr>
          <p:spPr>
            <a:xfrm>
              <a:off x="540675" y="6104000"/>
              <a:ext cx="10933667" cy="262102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pPr algn="ctr" hangingPunct="1"/>
              <a:r>
                <a:rPr lang="en-US" sz="1200" kern="1200" dirty="0">
                  <a:solidFill>
                    <a:srgbClr val="FFFFFF"/>
                  </a:solidFill>
                  <a:latin typeface="Arial" panose="020B0604020202020204" pitchFamily="34" charset="0"/>
                  <a:ea typeface="Calibri" pitchFamily="34" charset="-122"/>
                  <a:cs typeface="Arial" panose="020B0604020202020204" pitchFamily="34" charset="0"/>
                </a:rPr>
                <a:t>PROCESS FLOW:  RfS → BESPA/PPA Signing → Financial Closure (20% VGF) → Construction → COD (50% VGF) → 1 Year Operation (30% VGF)</a:t>
              </a:r>
              <a:endParaRPr lang="en-US" sz="1200" kern="1200" dirty="0">
                <a:solidFill>
                  <a:prstClr val="black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</p:grpSp>
      <p:sp>
        <p:nvSpPr>
          <p:cNvPr id="3" name="TextBox 2">
            <a:extLst>
              <a:ext uri="{FF2B5EF4-FFF2-40B4-BE49-F238E27FC236}">
                <a16:creationId xmlns:a16="http://schemas.microsoft.com/office/drawing/2014/main" id="{411AB1C0-EC3D-0D5B-F85E-36EA66CE2D9C}"/>
              </a:ext>
            </a:extLst>
          </p:cNvPr>
          <p:cNvSpPr txBox="1"/>
          <p:nvPr/>
        </p:nvSpPr>
        <p:spPr>
          <a:xfrm>
            <a:off x="200151" y="303601"/>
            <a:ext cx="240001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VGF Scheme</a:t>
            </a:r>
          </a:p>
        </p:txBody>
      </p:sp>
    </p:spTree>
    <p:extLst>
      <p:ext uri="{BB962C8B-B14F-4D97-AF65-F5344CB8AC3E}">
        <p14:creationId xmlns:p14="http://schemas.microsoft.com/office/powerpoint/2010/main" val="245301207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AB2DC6C1-AA54-597E-38B4-D3E7E5805F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261545-631F-4E35-B7ED-595041AD9B95}" type="slidenum">
              <a:rPr lang="en-US" smtClean="0"/>
              <a:t>4</a:t>
            </a:fld>
            <a:endParaRPr lang="en-US"/>
          </a:p>
        </p:txBody>
      </p:sp>
      <p:grpSp>
        <p:nvGrpSpPr>
          <p:cNvPr id="37" name="Group 36">
            <a:extLst>
              <a:ext uri="{FF2B5EF4-FFF2-40B4-BE49-F238E27FC236}">
                <a16:creationId xmlns:a16="http://schemas.microsoft.com/office/drawing/2014/main" id="{444B950D-F313-C362-DCE3-E6ED05912BEC}"/>
              </a:ext>
            </a:extLst>
          </p:cNvPr>
          <p:cNvGrpSpPr/>
          <p:nvPr/>
        </p:nvGrpSpPr>
        <p:grpSpPr>
          <a:xfrm>
            <a:off x="320040" y="822960"/>
            <a:ext cx="11426550" cy="5509014"/>
            <a:chOff x="320040" y="822960"/>
            <a:chExt cx="8503920" cy="4114800"/>
          </a:xfrm>
        </p:grpSpPr>
        <p:sp>
          <p:nvSpPr>
            <p:cNvPr id="38" name="Shape 3">
              <a:extLst>
                <a:ext uri="{FF2B5EF4-FFF2-40B4-BE49-F238E27FC236}">
                  <a16:creationId xmlns:a16="http://schemas.microsoft.com/office/drawing/2014/main" id="{F2F68A8E-D1E4-71FE-A613-C7175E90D17F}"/>
                </a:ext>
              </a:extLst>
            </p:cNvPr>
            <p:cNvSpPr/>
            <p:nvPr/>
          </p:nvSpPr>
          <p:spPr>
            <a:xfrm>
              <a:off x="320040" y="822960"/>
              <a:ext cx="8503920" cy="1097280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rgbClr val="CBD5E1"/>
              </a:solidFill>
              <a:prstDash val="solid"/>
            </a:ln>
            <a:effectLst>
              <a:outerShdw blurRad="101600" dist="38100" dir="8100000" algn="bl" rotWithShape="0">
                <a:srgbClr val="000000">
                  <a:alpha val="10000"/>
                </a:srgbClr>
              </a:outerShdw>
            </a:effectLst>
          </p:spPr>
          <p:txBody>
            <a:bodyPr/>
            <a:lstStyle/>
            <a:p>
              <a:pPr hangingPunct="1"/>
              <a:endParaRPr lang="en-US" kern="1200">
                <a:solidFill>
                  <a:prstClr val="black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39" name="Shape 4">
              <a:extLst>
                <a:ext uri="{FF2B5EF4-FFF2-40B4-BE49-F238E27FC236}">
                  <a16:creationId xmlns:a16="http://schemas.microsoft.com/office/drawing/2014/main" id="{96792936-C240-A089-D349-C700DEBB6615}"/>
                </a:ext>
              </a:extLst>
            </p:cNvPr>
            <p:cNvSpPr/>
            <p:nvPr/>
          </p:nvSpPr>
          <p:spPr>
            <a:xfrm>
              <a:off x="320040" y="822960"/>
              <a:ext cx="73152" cy="1097280"/>
            </a:xfrm>
            <a:prstGeom prst="rect">
              <a:avLst/>
            </a:prstGeom>
            <a:solidFill>
              <a:srgbClr val="2563EB"/>
            </a:solidFill>
            <a:ln w="12700">
              <a:solidFill>
                <a:srgbClr val="2563EB"/>
              </a:solidFill>
              <a:prstDash val="solid"/>
            </a:ln>
          </p:spPr>
          <p:txBody>
            <a:bodyPr/>
            <a:lstStyle/>
            <a:p>
              <a:pPr hangingPunct="1"/>
              <a:endParaRPr lang="en-US" kern="1200">
                <a:solidFill>
                  <a:prstClr val="black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40" name="Shape 5">
              <a:extLst>
                <a:ext uri="{FF2B5EF4-FFF2-40B4-BE49-F238E27FC236}">
                  <a16:creationId xmlns:a16="http://schemas.microsoft.com/office/drawing/2014/main" id="{6549F884-45D6-54B1-DA58-1C26A16540B0}"/>
                </a:ext>
              </a:extLst>
            </p:cNvPr>
            <p:cNvSpPr/>
            <p:nvPr/>
          </p:nvSpPr>
          <p:spPr>
            <a:xfrm>
              <a:off x="502920" y="1051560"/>
              <a:ext cx="640080" cy="640080"/>
            </a:xfrm>
            <a:prstGeom prst="ellipse">
              <a:avLst/>
            </a:prstGeom>
            <a:solidFill>
              <a:srgbClr val="2563EB"/>
            </a:solidFill>
            <a:ln w="12700">
              <a:solidFill>
                <a:srgbClr val="2563EB"/>
              </a:solidFill>
              <a:prstDash val="solid"/>
            </a:ln>
          </p:spPr>
          <p:txBody>
            <a:bodyPr/>
            <a:lstStyle/>
            <a:p>
              <a:pPr hangingPunct="1"/>
              <a:endParaRPr lang="en-US" kern="1200">
                <a:solidFill>
                  <a:prstClr val="black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41" name="Text 6">
              <a:extLst>
                <a:ext uri="{FF2B5EF4-FFF2-40B4-BE49-F238E27FC236}">
                  <a16:creationId xmlns:a16="http://schemas.microsoft.com/office/drawing/2014/main" id="{CFA19906-5195-1982-2F93-621884414CC4}"/>
                </a:ext>
              </a:extLst>
            </p:cNvPr>
            <p:cNvSpPr/>
            <p:nvPr/>
          </p:nvSpPr>
          <p:spPr>
            <a:xfrm>
              <a:off x="502920" y="1097280"/>
              <a:ext cx="640080" cy="548640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pPr algn="ctr" hangingPunct="1"/>
              <a:r>
                <a:rPr lang="en-US" sz="1400" b="1" kern="1200" dirty="0">
                  <a:solidFill>
                    <a:srgbClr val="FFFFFF"/>
                  </a:solidFill>
                  <a:latin typeface="Arial" panose="020B0604020202020204" pitchFamily="34" charset="0"/>
                  <a:ea typeface="Calibri" pitchFamily="34" charset="-122"/>
                  <a:cs typeface="Arial" panose="020B0604020202020204" pitchFamily="34" charset="0"/>
                </a:rPr>
                <a:t>01</a:t>
              </a:r>
              <a:endParaRPr lang="en-US" sz="1400" kern="1200" dirty="0">
                <a:solidFill>
                  <a:prstClr val="black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42" name="Text 7">
              <a:extLst>
                <a:ext uri="{FF2B5EF4-FFF2-40B4-BE49-F238E27FC236}">
                  <a16:creationId xmlns:a16="http://schemas.microsoft.com/office/drawing/2014/main" id="{1BCD1744-EF4E-2785-4742-5BF6E51C6357}"/>
                </a:ext>
              </a:extLst>
            </p:cNvPr>
            <p:cNvSpPr/>
            <p:nvPr/>
          </p:nvSpPr>
          <p:spPr>
            <a:xfrm>
              <a:off x="1234440" y="1097280"/>
              <a:ext cx="457200" cy="548640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pPr algn="ctr" hangingPunct="1"/>
              <a:r>
                <a:rPr lang="en-US" sz="2200" kern="1200" dirty="0"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🏦</a:t>
              </a:r>
              <a:endParaRPr lang="en-US" sz="2200" kern="1200" dirty="0">
                <a:solidFill>
                  <a:prstClr val="black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43" name="Text 8">
              <a:extLst>
                <a:ext uri="{FF2B5EF4-FFF2-40B4-BE49-F238E27FC236}">
                  <a16:creationId xmlns:a16="http://schemas.microsoft.com/office/drawing/2014/main" id="{A315253F-DFE4-0E34-0A12-20C26338AB3E}"/>
                </a:ext>
              </a:extLst>
            </p:cNvPr>
            <p:cNvSpPr/>
            <p:nvPr/>
          </p:nvSpPr>
          <p:spPr>
            <a:xfrm>
              <a:off x="1737360" y="932688"/>
              <a:ext cx="5029200" cy="411480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pPr hangingPunct="1"/>
              <a:r>
                <a:rPr lang="en-US" sz="2400" b="1" kern="1200" dirty="0">
                  <a:solidFill>
                    <a:srgbClr val="1E293B"/>
                  </a:solidFill>
                  <a:latin typeface="Arial" panose="020B0604020202020204" pitchFamily="34" charset="0"/>
                  <a:ea typeface="Calibri" pitchFamily="34" charset="-122"/>
                  <a:cs typeface="Arial" panose="020B0604020202020204" pitchFamily="34" charset="0"/>
                </a:rPr>
                <a:t>Financial Closure</a:t>
              </a:r>
              <a:endParaRPr lang="en-US" sz="2400" kern="1200" dirty="0">
                <a:solidFill>
                  <a:prstClr val="black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44" name="Text 9">
              <a:extLst>
                <a:ext uri="{FF2B5EF4-FFF2-40B4-BE49-F238E27FC236}">
                  <a16:creationId xmlns:a16="http://schemas.microsoft.com/office/drawing/2014/main" id="{4D8CC0E2-B930-F0E1-6DA7-606E32E62B2D}"/>
                </a:ext>
              </a:extLst>
            </p:cNvPr>
            <p:cNvSpPr/>
            <p:nvPr/>
          </p:nvSpPr>
          <p:spPr>
            <a:xfrm>
              <a:off x="1737360" y="1353312"/>
              <a:ext cx="5029200" cy="320040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pPr hangingPunct="1"/>
              <a:r>
                <a:rPr lang="en-US" kern="1200" dirty="0">
                  <a:solidFill>
                    <a:srgbClr val="64748B"/>
                  </a:solidFill>
                  <a:latin typeface="Arial" panose="020B0604020202020204" pitchFamily="34" charset="0"/>
                  <a:ea typeface="Calibri" pitchFamily="34" charset="-122"/>
                  <a:cs typeface="Arial" panose="020B0604020202020204" pitchFamily="34" charset="0"/>
                </a:rPr>
                <a:t>Subject to submission of bank guarantee</a:t>
              </a:r>
              <a:endParaRPr lang="en-US" kern="1200" dirty="0">
                <a:solidFill>
                  <a:prstClr val="black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45" name="Shape 10">
              <a:extLst>
                <a:ext uri="{FF2B5EF4-FFF2-40B4-BE49-F238E27FC236}">
                  <a16:creationId xmlns:a16="http://schemas.microsoft.com/office/drawing/2014/main" id="{E237B244-4C2C-8E68-D61F-3826810CF381}"/>
                </a:ext>
              </a:extLst>
            </p:cNvPr>
            <p:cNvSpPr/>
            <p:nvPr/>
          </p:nvSpPr>
          <p:spPr>
            <a:xfrm>
              <a:off x="7040880" y="1005840"/>
              <a:ext cx="1554480" cy="731520"/>
            </a:xfrm>
            <a:prstGeom prst="rect">
              <a:avLst/>
            </a:prstGeom>
            <a:solidFill>
              <a:srgbClr val="2563EB"/>
            </a:solidFill>
            <a:ln w="12700">
              <a:solidFill>
                <a:srgbClr val="2563EB"/>
              </a:solidFill>
              <a:prstDash val="solid"/>
            </a:ln>
          </p:spPr>
          <p:txBody>
            <a:bodyPr/>
            <a:lstStyle/>
            <a:p>
              <a:pPr hangingPunct="1"/>
              <a:endParaRPr lang="en-US" kern="1200">
                <a:solidFill>
                  <a:prstClr val="black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46" name="Text 11">
              <a:extLst>
                <a:ext uri="{FF2B5EF4-FFF2-40B4-BE49-F238E27FC236}">
                  <a16:creationId xmlns:a16="http://schemas.microsoft.com/office/drawing/2014/main" id="{1FC110F6-673A-4A2E-BBA4-3906DA4EA6EB}"/>
                </a:ext>
              </a:extLst>
            </p:cNvPr>
            <p:cNvSpPr/>
            <p:nvPr/>
          </p:nvSpPr>
          <p:spPr>
            <a:xfrm>
              <a:off x="7040880" y="1005840"/>
              <a:ext cx="1554480" cy="457200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pPr algn="ctr" hangingPunct="1"/>
              <a:r>
                <a:rPr lang="en-US" sz="2800" b="1" kern="1200" dirty="0">
                  <a:solidFill>
                    <a:srgbClr val="FFFFFF"/>
                  </a:solidFill>
                  <a:latin typeface="Arial" panose="020B0604020202020204" pitchFamily="34" charset="0"/>
                  <a:ea typeface="Calibri" pitchFamily="34" charset="-122"/>
                  <a:cs typeface="Arial" panose="020B0604020202020204" pitchFamily="34" charset="0"/>
                </a:rPr>
                <a:t>20%</a:t>
              </a:r>
              <a:endParaRPr lang="en-US" sz="2800" kern="1200" dirty="0">
                <a:solidFill>
                  <a:prstClr val="black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47" name="Text 12">
              <a:extLst>
                <a:ext uri="{FF2B5EF4-FFF2-40B4-BE49-F238E27FC236}">
                  <a16:creationId xmlns:a16="http://schemas.microsoft.com/office/drawing/2014/main" id="{873A96E8-92FC-724F-873C-C84771967E54}"/>
                </a:ext>
              </a:extLst>
            </p:cNvPr>
            <p:cNvSpPr/>
            <p:nvPr/>
          </p:nvSpPr>
          <p:spPr>
            <a:xfrm>
              <a:off x="7040880" y="1444752"/>
              <a:ext cx="1554480" cy="228600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pPr algn="ctr" hangingPunct="1"/>
              <a:r>
                <a:rPr lang="en-US" sz="1600" kern="1200" dirty="0">
                  <a:solidFill>
                    <a:srgbClr val="FFFFFF"/>
                  </a:solidFill>
                  <a:latin typeface="Arial" panose="020B0604020202020204" pitchFamily="34" charset="0"/>
                  <a:ea typeface="Calibri" pitchFamily="34" charset="-122"/>
                  <a:cs typeface="Arial" panose="020B0604020202020204" pitchFamily="34" charset="0"/>
                </a:rPr>
                <a:t>VGF Disbursed</a:t>
              </a:r>
              <a:endParaRPr lang="en-US" sz="1600" kern="1200" dirty="0">
                <a:solidFill>
                  <a:prstClr val="black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48" name="Shape 13">
              <a:extLst>
                <a:ext uri="{FF2B5EF4-FFF2-40B4-BE49-F238E27FC236}">
                  <a16:creationId xmlns:a16="http://schemas.microsoft.com/office/drawing/2014/main" id="{729D225E-4E31-F464-2588-23ED2101F7D6}"/>
                </a:ext>
              </a:extLst>
            </p:cNvPr>
            <p:cNvSpPr/>
            <p:nvPr/>
          </p:nvSpPr>
          <p:spPr>
            <a:xfrm>
              <a:off x="320040" y="2057400"/>
              <a:ext cx="8503920" cy="1097280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rgbClr val="CBD5E1"/>
              </a:solidFill>
              <a:prstDash val="solid"/>
            </a:ln>
            <a:effectLst>
              <a:outerShdw blurRad="101600" dist="38100" dir="8100000" algn="bl" rotWithShape="0">
                <a:srgbClr val="000000">
                  <a:alpha val="10000"/>
                </a:srgbClr>
              </a:outerShdw>
            </a:effectLst>
          </p:spPr>
          <p:txBody>
            <a:bodyPr/>
            <a:lstStyle/>
            <a:p>
              <a:pPr hangingPunct="1"/>
              <a:endParaRPr lang="en-US" kern="1200">
                <a:solidFill>
                  <a:prstClr val="black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49" name="Shape 14">
              <a:extLst>
                <a:ext uri="{FF2B5EF4-FFF2-40B4-BE49-F238E27FC236}">
                  <a16:creationId xmlns:a16="http://schemas.microsoft.com/office/drawing/2014/main" id="{6DA113C3-C078-0BE5-A744-3AB85F698C6F}"/>
                </a:ext>
              </a:extLst>
            </p:cNvPr>
            <p:cNvSpPr/>
            <p:nvPr/>
          </p:nvSpPr>
          <p:spPr>
            <a:xfrm>
              <a:off x="320040" y="2057400"/>
              <a:ext cx="73152" cy="1097280"/>
            </a:xfrm>
            <a:prstGeom prst="rect">
              <a:avLst/>
            </a:prstGeom>
            <a:solidFill>
              <a:srgbClr val="0891B2"/>
            </a:solidFill>
            <a:ln w="12700">
              <a:solidFill>
                <a:srgbClr val="0891B2"/>
              </a:solidFill>
              <a:prstDash val="solid"/>
            </a:ln>
          </p:spPr>
          <p:txBody>
            <a:bodyPr/>
            <a:lstStyle/>
            <a:p>
              <a:pPr hangingPunct="1"/>
              <a:endParaRPr lang="en-US" kern="1200">
                <a:solidFill>
                  <a:prstClr val="black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50" name="Shape 15">
              <a:extLst>
                <a:ext uri="{FF2B5EF4-FFF2-40B4-BE49-F238E27FC236}">
                  <a16:creationId xmlns:a16="http://schemas.microsoft.com/office/drawing/2014/main" id="{FE9A63A3-0249-F318-4C89-EDC08E2C2C1B}"/>
                </a:ext>
              </a:extLst>
            </p:cNvPr>
            <p:cNvSpPr/>
            <p:nvPr/>
          </p:nvSpPr>
          <p:spPr>
            <a:xfrm>
              <a:off x="502920" y="2286000"/>
              <a:ext cx="640080" cy="640080"/>
            </a:xfrm>
            <a:prstGeom prst="ellipse">
              <a:avLst/>
            </a:prstGeom>
            <a:solidFill>
              <a:srgbClr val="0891B2"/>
            </a:solidFill>
            <a:ln w="12700">
              <a:solidFill>
                <a:srgbClr val="0891B2"/>
              </a:solidFill>
              <a:prstDash val="solid"/>
            </a:ln>
          </p:spPr>
          <p:txBody>
            <a:bodyPr/>
            <a:lstStyle/>
            <a:p>
              <a:pPr hangingPunct="1"/>
              <a:endParaRPr lang="en-US" kern="1200">
                <a:solidFill>
                  <a:prstClr val="black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51" name="Text 16">
              <a:extLst>
                <a:ext uri="{FF2B5EF4-FFF2-40B4-BE49-F238E27FC236}">
                  <a16:creationId xmlns:a16="http://schemas.microsoft.com/office/drawing/2014/main" id="{AC03B000-2C6D-C9A0-EECA-1692B707FA45}"/>
                </a:ext>
              </a:extLst>
            </p:cNvPr>
            <p:cNvSpPr/>
            <p:nvPr/>
          </p:nvSpPr>
          <p:spPr>
            <a:xfrm>
              <a:off x="502920" y="2331720"/>
              <a:ext cx="640080" cy="548640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pPr algn="ctr" hangingPunct="1"/>
              <a:r>
                <a:rPr lang="en-US" sz="1400" b="1" kern="1200" dirty="0">
                  <a:solidFill>
                    <a:srgbClr val="FFFFFF"/>
                  </a:solidFill>
                  <a:latin typeface="Arial" panose="020B0604020202020204" pitchFamily="34" charset="0"/>
                  <a:ea typeface="Calibri" pitchFamily="34" charset="-122"/>
                  <a:cs typeface="Arial" panose="020B0604020202020204" pitchFamily="34" charset="0"/>
                </a:rPr>
                <a:t>02</a:t>
              </a:r>
              <a:endParaRPr lang="en-US" sz="1400" kern="1200" dirty="0">
                <a:solidFill>
                  <a:prstClr val="black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52" name="Text 17">
              <a:extLst>
                <a:ext uri="{FF2B5EF4-FFF2-40B4-BE49-F238E27FC236}">
                  <a16:creationId xmlns:a16="http://schemas.microsoft.com/office/drawing/2014/main" id="{6A68B19C-99AD-0FB2-313D-037A62F87F18}"/>
                </a:ext>
              </a:extLst>
            </p:cNvPr>
            <p:cNvSpPr/>
            <p:nvPr/>
          </p:nvSpPr>
          <p:spPr>
            <a:xfrm>
              <a:off x="1234440" y="2331720"/>
              <a:ext cx="457200" cy="548640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pPr algn="ctr" hangingPunct="1"/>
              <a:r>
                <a:rPr lang="en-US" sz="2200" kern="1200" dirty="0"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⚡</a:t>
              </a:r>
              <a:endParaRPr lang="en-US" sz="2200" kern="1200" dirty="0">
                <a:solidFill>
                  <a:prstClr val="black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53" name="Text 18">
              <a:extLst>
                <a:ext uri="{FF2B5EF4-FFF2-40B4-BE49-F238E27FC236}">
                  <a16:creationId xmlns:a16="http://schemas.microsoft.com/office/drawing/2014/main" id="{121A24D6-F1A3-3FA4-46A5-C3609776F394}"/>
                </a:ext>
              </a:extLst>
            </p:cNvPr>
            <p:cNvSpPr/>
            <p:nvPr/>
          </p:nvSpPr>
          <p:spPr>
            <a:xfrm>
              <a:off x="1737360" y="2167128"/>
              <a:ext cx="5029200" cy="411480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pPr hangingPunct="1"/>
              <a:r>
                <a:rPr lang="en-US" sz="2400" b="1" kern="1200" dirty="0">
                  <a:solidFill>
                    <a:srgbClr val="1E293B"/>
                  </a:solidFill>
                  <a:latin typeface="Arial" panose="020B0604020202020204" pitchFamily="34" charset="0"/>
                  <a:ea typeface="Calibri" pitchFamily="34" charset="-122"/>
                  <a:cs typeface="Arial" panose="020B0604020202020204" pitchFamily="34" charset="0"/>
                </a:rPr>
                <a:t>Commercial Operation Date</a:t>
              </a:r>
            </a:p>
          </p:txBody>
        </p:sp>
        <p:sp>
          <p:nvSpPr>
            <p:cNvPr id="54" name="Text 19">
              <a:extLst>
                <a:ext uri="{FF2B5EF4-FFF2-40B4-BE49-F238E27FC236}">
                  <a16:creationId xmlns:a16="http://schemas.microsoft.com/office/drawing/2014/main" id="{CF79BAA3-15C5-417A-5E6B-B81231CD47C5}"/>
                </a:ext>
              </a:extLst>
            </p:cNvPr>
            <p:cNvSpPr/>
            <p:nvPr/>
          </p:nvSpPr>
          <p:spPr>
            <a:xfrm>
              <a:off x="1737360" y="2587752"/>
              <a:ext cx="5029200" cy="320040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pPr hangingPunct="1"/>
              <a:r>
                <a:rPr lang="en-US" kern="1200" dirty="0">
                  <a:solidFill>
                    <a:srgbClr val="64748B"/>
                  </a:solidFill>
                  <a:latin typeface="Arial" panose="020B0604020202020204" pitchFamily="34" charset="0"/>
                  <a:ea typeface="Calibri" pitchFamily="34" charset="-122"/>
                  <a:cs typeface="Arial" panose="020B0604020202020204" pitchFamily="34" charset="0"/>
                </a:rPr>
                <a:t>COD — Full commissioning achieved</a:t>
              </a:r>
            </a:p>
          </p:txBody>
        </p:sp>
        <p:sp>
          <p:nvSpPr>
            <p:cNvPr id="55" name="Shape 20">
              <a:extLst>
                <a:ext uri="{FF2B5EF4-FFF2-40B4-BE49-F238E27FC236}">
                  <a16:creationId xmlns:a16="http://schemas.microsoft.com/office/drawing/2014/main" id="{D92BD733-5C3C-A219-A8CE-DA756B761063}"/>
                </a:ext>
              </a:extLst>
            </p:cNvPr>
            <p:cNvSpPr/>
            <p:nvPr/>
          </p:nvSpPr>
          <p:spPr>
            <a:xfrm>
              <a:off x="7040880" y="2240280"/>
              <a:ext cx="1554480" cy="731520"/>
            </a:xfrm>
            <a:prstGeom prst="rect">
              <a:avLst/>
            </a:prstGeom>
            <a:solidFill>
              <a:srgbClr val="0891B2"/>
            </a:solidFill>
            <a:ln w="12700">
              <a:solidFill>
                <a:srgbClr val="0891B2"/>
              </a:solidFill>
              <a:prstDash val="solid"/>
            </a:ln>
          </p:spPr>
          <p:txBody>
            <a:bodyPr/>
            <a:lstStyle/>
            <a:p>
              <a:pPr hangingPunct="1"/>
              <a:endParaRPr lang="en-US" kern="1200">
                <a:solidFill>
                  <a:prstClr val="black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56" name="Text 21">
              <a:extLst>
                <a:ext uri="{FF2B5EF4-FFF2-40B4-BE49-F238E27FC236}">
                  <a16:creationId xmlns:a16="http://schemas.microsoft.com/office/drawing/2014/main" id="{8BE56B16-B6CE-3313-84A1-ACD730E27CEE}"/>
                </a:ext>
              </a:extLst>
            </p:cNvPr>
            <p:cNvSpPr/>
            <p:nvPr/>
          </p:nvSpPr>
          <p:spPr>
            <a:xfrm>
              <a:off x="7040880" y="2240280"/>
              <a:ext cx="1554480" cy="457200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pPr algn="ctr" hangingPunct="1"/>
              <a:r>
                <a:rPr lang="en-US" sz="2800" b="1" kern="1200" dirty="0">
                  <a:solidFill>
                    <a:srgbClr val="FFFFFF"/>
                  </a:solidFill>
                  <a:latin typeface="Arial" panose="020B0604020202020204" pitchFamily="34" charset="0"/>
                  <a:ea typeface="Calibri" pitchFamily="34" charset="-122"/>
                  <a:cs typeface="Arial" panose="020B0604020202020204" pitchFamily="34" charset="0"/>
                </a:rPr>
                <a:t>50%</a:t>
              </a:r>
              <a:endParaRPr lang="en-US" sz="2800" kern="1200" dirty="0">
                <a:solidFill>
                  <a:prstClr val="black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57" name="Text 22">
              <a:extLst>
                <a:ext uri="{FF2B5EF4-FFF2-40B4-BE49-F238E27FC236}">
                  <a16:creationId xmlns:a16="http://schemas.microsoft.com/office/drawing/2014/main" id="{51A7BE3C-D916-49FA-D9EF-D9E70703B62B}"/>
                </a:ext>
              </a:extLst>
            </p:cNvPr>
            <p:cNvSpPr/>
            <p:nvPr/>
          </p:nvSpPr>
          <p:spPr>
            <a:xfrm>
              <a:off x="7040880" y="2679192"/>
              <a:ext cx="1554480" cy="228600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pPr algn="ctr" hangingPunct="1"/>
              <a:r>
                <a:rPr lang="en-US" sz="1600" kern="1200" dirty="0">
                  <a:solidFill>
                    <a:srgbClr val="FFFFFF"/>
                  </a:solidFill>
                  <a:latin typeface="Arial" panose="020B0604020202020204" pitchFamily="34" charset="0"/>
                  <a:ea typeface="Calibri" pitchFamily="34" charset="-122"/>
                  <a:cs typeface="Arial" panose="020B0604020202020204" pitchFamily="34" charset="0"/>
                </a:rPr>
                <a:t>VGF Disbursed</a:t>
              </a:r>
            </a:p>
          </p:txBody>
        </p:sp>
        <p:sp>
          <p:nvSpPr>
            <p:cNvPr id="58" name="Shape 23">
              <a:extLst>
                <a:ext uri="{FF2B5EF4-FFF2-40B4-BE49-F238E27FC236}">
                  <a16:creationId xmlns:a16="http://schemas.microsoft.com/office/drawing/2014/main" id="{31FBA74A-125F-3C6F-0973-3A5043DCC9ED}"/>
                </a:ext>
              </a:extLst>
            </p:cNvPr>
            <p:cNvSpPr/>
            <p:nvPr/>
          </p:nvSpPr>
          <p:spPr>
            <a:xfrm>
              <a:off x="320040" y="3291840"/>
              <a:ext cx="8503920" cy="1097280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rgbClr val="CBD5E1"/>
              </a:solidFill>
              <a:prstDash val="solid"/>
            </a:ln>
            <a:effectLst>
              <a:outerShdw blurRad="101600" dist="38100" dir="8100000" algn="bl" rotWithShape="0">
                <a:srgbClr val="000000">
                  <a:alpha val="10000"/>
                </a:srgbClr>
              </a:outerShdw>
            </a:effectLst>
          </p:spPr>
          <p:txBody>
            <a:bodyPr/>
            <a:lstStyle/>
            <a:p>
              <a:pPr hangingPunct="1"/>
              <a:endParaRPr lang="en-US" kern="1200">
                <a:solidFill>
                  <a:prstClr val="black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59" name="Shape 24">
              <a:extLst>
                <a:ext uri="{FF2B5EF4-FFF2-40B4-BE49-F238E27FC236}">
                  <a16:creationId xmlns:a16="http://schemas.microsoft.com/office/drawing/2014/main" id="{E7C860C1-F214-DD72-B692-A5294810C43A}"/>
                </a:ext>
              </a:extLst>
            </p:cNvPr>
            <p:cNvSpPr/>
            <p:nvPr/>
          </p:nvSpPr>
          <p:spPr>
            <a:xfrm>
              <a:off x="320040" y="3291840"/>
              <a:ext cx="73152" cy="1097280"/>
            </a:xfrm>
            <a:prstGeom prst="rect">
              <a:avLst/>
            </a:prstGeom>
            <a:solidFill>
              <a:srgbClr val="059669"/>
            </a:solidFill>
            <a:ln w="12700">
              <a:solidFill>
                <a:srgbClr val="059669"/>
              </a:solidFill>
              <a:prstDash val="solid"/>
            </a:ln>
          </p:spPr>
          <p:txBody>
            <a:bodyPr/>
            <a:lstStyle/>
            <a:p>
              <a:pPr hangingPunct="1"/>
              <a:endParaRPr lang="en-US" kern="1200">
                <a:solidFill>
                  <a:prstClr val="black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60" name="Shape 25">
              <a:extLst>
                <a:ext uri="{FF2B5EF4-FFF2-40B4-BE49-F238E27FC236}">
                  <a16:creationId xmlns:a16="http://schemas.microsoft.com/office/drawing/2014/main" id="{3CB1D4AB-5D75-877B-AEC6-220110D5DFA1}"/>
                </a:ext>
              </a:extLst>
            </p:cNvPr>
            <p:cNvSpPr/>
            <p:nvPr/>
          </p:nvSpPr>
          <p:spPr>
            <a:xfrm>
              <a:off x="502920" y="3520440"/>
              <a:ext cx="640080" cy="640080"/>
            </a:xfrm>
            <a:prstGeom prst="ellipse">
              <a:avLst/>
            </a:prstGeom>
            <a:solidFill>
              <a:srgbClr val="059669"/>
            </a:solidFill>
            <a:ln w="12700">
              <a:solidFill>
                <a:srgbClr val="059669"/>
              </a:solidFill>
              <a:prstDash val="solid"/>
            </a:ln>
          </p:spPr>
          <p:txBody>
            <a:bodyPr/>
            <a:lstStyle/>
            <a:p>
              <a:pPr hangingPunct="1"/>
              <a:endParaRPr lang="en-US" kern="1200">
                <a:solidFill>
                  <a:prstClr val="black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61" name="Text 26">
              <a:extLst>
                <a:ext uri="{FF2B5EF4-FFF2-40B4-BE49-F238E27FC236}">
                  <a16:creationId xmlns:a16="http://schemas.microsoft.com/office/drawing/2014/main" id="{253C4740-29D7-3709-77EE-895E5D2B5F01}"/>
                </a:ext>
              </a:extLst>
            </p:cNvPr>
            <p:cNvSpPr/>
            <p:nvPr/>
          </p:nvSpPr>
          <p:spPr>
            <a:xfrm>
              <a:off x="502920" y="3566160"/>
              <a:ext cx="640080" cy="548640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pPr algn="ctr" hangingPunct="1"/>
              <a:r>
                <a:rPr lang="en-US" sz="1400" b="1" kern="1200" dirty="0">
                  <a:solidFill>
                    <a:srgbClr val="FFFFFF"/>
                  </a:solidFill>
                  <a:latin typeface="Arial" panose="020B0604020202020204" pitchFamily="34" charset="0"/>
                  <a:ea typeface="Calibri" pitchFamily="34" charset="-122"/>
                  <a:cs typeface="Arial" panose="020B0604020202020204" pitchFamily="34" charset="0"/>
                </a:rPr>
                <a:t>03</a:t>
              </a:r>
              <a:endParaRPr lang="en-US" sz="1400" kern="1200" dirty="0">
                <a:solidFill>
                  <a:prstClr val="black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62" name="Text 27">
              <a:extLst>
                <a:ext uri="{FF2B5EF4-FFF2-40B4-BE49-F238E27FC236}">
                  <a16:creationId xmlns:a16="http://schemas.microsoft.com/office/drawing/2014/main" id="{00FF9553-19A6-D49B-DFAB-B249B6F57A3C}"/>
                </a:ext>
              </a:extLst>
            </p:cNvPr>
            <p:cNvSpPr/>
            <p:nvPr/>
          </p:nvSpPr>
          <p:spPr>
            <a:xfrm>
              <a:off x="1234440" y="3566160"/>
              <a:ext cx="457200" cy="548640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pPr algn="ctr" hangingPunct="1"/>
              <a:r>
                <a:rPr lang="en-US" sz="2200" kern="1200" dirty="0"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📅</a:t>
              </a:r>
              <a:endParaRPr lang="en-US" sz="2200" kern="1200" dirty="0">
                <a:solidFill>
                  <a:prstClr val="black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63" name="Text 28">
              <a:extLst>
                <a:ext uri="{FF2B5EF4-FFF2-40B4-BE49-F238E27FC236}">
                  <a16:creationId xmlns:a16="http://schemas.microsoft.com/office/drawing/2014/main" id="{95BA7DAC-52F1-832F-D7B8-AD9E2E31FDEF}"/>
                </a:ext>
              </a:extLst>
            </p:cNvPr>
            <p:cNvSpPr/>
            <p:nvPr/>
          </p:nvSpPr>
          <p:spPr>
            <a:xfrm>
              <a:off x="1737360" y="3401568"/>
              <a:ext cx="5029200" cy="411480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pPr hangingPunct="1"/>
              <a:r>
                <a:rPr lang="en-US" sz="2400" b="1" kern="1200" dirty="0">
                  <a:solidFill>
                    <a:srgbClr val="1E293B"/>
                  </a:solidFill>
                  <a:latin typeface="Arial" panose="020B0604020202020204" pitchFamily="34" charset="0"/>
                  <a:ea typeface="Calibri" pitchFamily="34" charset="-122"/>
                  <a:cs typeface="Arial" panose="020B0604020202020204" pitchFamily="34" charset="0"/>
                </a:rPr>
                <a:t>1st Year from COD</a:t>
              </a:r>
            </a:p>
          </p:txBody>
        </p:sp>
        <p:sp>
          <p:nvSpPr>
            <p:cNvPr id="64" name="Text 29">
              <a:extLst>
                <a:ext uri="{FF2B5EF4-FFF2-40B4-BE49-F238E27FC236}">
                  <a16:creationId xmlns:a16="http://schemas.microsoft.com/office/drawing/2014/main" id="{D6856C16-A0A8-43B1-6D55-38433BBFE20B}"/>
                </a:ext>
              </a:extLst>
            </p:cNvPr>
            <p:cNvSpPr/>
            <p:nvPr/>
          </p:nvSpPr>
          <p:spPr>
            <a:xfrm>
              <a:off x="1737360" y="3822192"/>
              <a:ext cx="5029200" cy="320040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pPr hangingPunct="1"/>
              <a:r>
                <a:rPr lang="en-US" kern="1200" dirty="0">
                  <a:solidFill>
                    <a:srgbClr val="64748B"/>
                  </a:solidFill>
                  <a:latin typeface="Arial" panose="020B0604020202020204" pitchFamily="34" charset="0"/>
                  <a:ea typeface="Calibri" pitchFamily="34" charset="-122"/>
                  <a:cs typeface="Arial" panose="020B0604020202020204" pitchFamily="34" charset="0"/>
                </a:rPr>
                <a:t>Completion of first year of operation</a:t>
              </a:r>
            </a:p>
          </p:txBody>
        </p:sp>
        <p:sp>
          <p:nvSpPr>
            <p:cNvPr id="65" name="Shape 30">
              <a:extLst>
                <a:ext uri="{FF2B5EF4-FFF2-40B4-BE49-F238E27FC236}">
                  <a16:creationId xmlns:a16="http://schemas.microsoft.com/office/drawing/2014/main" id="{B39BCDCE-6CFA-9C14-7E59-93B3786D37CB}"/>
                </a:ext>
              </a:extLst>
            </p:cNvPr>
            <p:cNvSpPr/>
            <p:nvPr/>
          </p:nvSpPr>
          <p:spPr>
            <a:xfrm>
              <a:off x="7040880" y="3474720"/>
              <a:ext cx="1554480" cy="731520"/>
            </a:xfrm>
            <a:prstGeom prst="rect">
              <a:avLst/>
            </a:prstGeom>
            <a:solidFill>
              <a:srgbClr val="059669"/>
            </a:solidFill>
            <a:ln w="12700">
              <a:solidFill>
                <a:srgbClr val="059669"/>
              </a:solidFill>
              <a:prstDash val="solid"/>
            </a:ln>
          </p:spPr>
          <p:txBody>
            <a:bodyPr/>
            <a:lstStyle/>
            <a:p>
              <a:pPr hangingPunct="1"/>
              <a:endParaRPr lang="en-US" kern="1200">
                <a:solidFill>
                  <a:prstClr val="black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66" name="Text 31">
              <a:extLst>
                <a:ext uri="{FF2B5EF4-FFF2-40B4-BE49-F238E27FC236}">
                  <a16:creationId xmlns:a16="http://schemas.microsoft.com/office/drawing/2014/main" id="{A622939C-9A67-5DC6-CBE0-A312A1C78302}"/>
                </a:ext>
              </a:extLst>
            </p:cNvPr>
            <p:cNvSpPr/>
            <p:nvPr/>
          </p:nvSpPr>
          <p:spPr>
            <a:xfrm>
              <a:off x="7040880" y="3474720"/>
              <a:ext cx="1554480" cy="457200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pPr algn="ctr" hangingPunct="1"/>
              <a:r>
                <a:rPr lang="en-US" sz="2800" b="1" kern="1200" dirty="0">
                  <a:solidFill>
                    <a:srgbClr val="FFFFFF"/>
                  </a:solidFill>
                  <a:latin typeface="Arial" panose="020B0604020202020204" pitchFamily="34" charset="0"/>
                  <a:ea typeface="Calibri" pitchFamily="34" charset="-122"/>
                  <a:cs typeface="Arial" panose="020B0604020202020204" pitchFamily="34" charset="0"/>
                </a:rPr>
                <a:t>30%</a:t>
              </a:r>
              <a:endParaRPr lang="en-US" sz="2800" kern="1200" dirty="0">
                <a:solidFill>
                  <a:prstClr val="black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67" name="Text 32">
              <a:extLst>
                <a:ext uri="{FF2B5EF4-FFF2-40B4-BE49-F238E27FC236}">
                  <a16:creationId xmlns:a16="http://schemas.microsoft.com/office/drawing/2014/main" id="{11A83202-8B1C-BBBF-46AD-896C8DDA0748}"/>
                </a:ext>
              </a:extLst>
            </p:cNvPr>
            <p:cNvSpPr/>
            <p:nvPr/>
          </p:nvSpPr>
          <p:spPr>
            <a:xfrm>
              <a:off x="7040880" y="3913632"/>
              <a:ext cx="1554480" cy="228600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pPr algn="ctr" hangingPunct="1"/>
              <a:r>
                <a:rPr lang="en-US" sz="1600" kern="1200" dirty="0">
                  <a:solidFill>
                    <a:srgbClr val="FFFFFF"/>
                  </a:solidFill>
                  <a:latin typeface="Arial" panose="020B0604020202020204" pitchFamily="34" charset="0"/>
                  <a:ea typeface="Calibri" pitchFamily="34" charset="-122"/>
                  <a:cs typeface="Arial" panose="020B0604020202020204" pitchFamily="34" charset="0"/>
                </a:rPr>
                <a:t>VGF Disbursed</a:t>
              </a:r>
            </a:p>
          </p:txBody>
        </p:sp>
        <p:sp>
          <p:nvSpPr>
            <p:cNvPr id="68" name="Shape 33">
              <a:extLst>
                <a:ext uri="{FF2B5EF4-FFF2-40B4-BE49-F238E27FC236}">
                  <a16:creationId xmlns:a16="http://schemas.microsoft.com/office/drawing/2014/main" id="{B6D6C3E2-3FAC-116C-725C-B4D0F0D246AB}"/>
                </a:ext>
              </a:extLst>
            </p:cNvPr>
            <p:cNvSpPr/>
            <p:nvPr/>
          </p:nvSpPr>
          <p:spPr>
            <a:xfrm>
              <a:off x="320040" y="4526280"/>
              <a:ext cx="8503920" cy="411480"/>
            </a:xfrm>
            <a:prstGeom prst="rect">
              <a:avLst/>
            </a:prstGeom>
            <a:solidFill>
              <a:srgbClr val="1E3A5F"/>
            </a:solidFill>
            <a:ln w="12700">
              <a:solidFill>
                <a:srgbClr val="1E3A5F"/>
              </a:solidFill>
              <a:prstDash val="solid"/>
            </a:ln>
          </p:spPr>
          <p:txBody>
            <a:bodyPr/>
            <a:lstStyle/>
            <a:p>
              <a:pPr hangingPunct="1"/>
              <a:endParaRPr lang="en-US" kern="1200">
                <a:solidFill>
                  <a:prstClr val="black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69" name="Text 34">
              <a:extLst>
                <a:ext uri="{FF2B5EF4-FFF2-40B4-BE49-F238E27FC236}">
                  <a16:creationId xmlns:a16="http://schemas.microsoft.com/office/drawing/2014/main" id="{024633C0-65B9-3164-CD92-AC6D37924E62}"/>
                </a:ext>
              </a:extLst>
            </p:cNvPr>
            <p:cNvSpPr/>
            <p:nvPr/>
          </p:nvSpPr>
          <p:spPr>
            <a:xfrm>
              <a:off x="457200" y="4572000"/>
              <a:ext cx="6858000" cy="320040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pPr hangingPunct="1"/>
              <a:r>
                <a:rPr lang="en-US" b="1" kern="1200" dirty="0">
                  <a:solidFill>
                    <a:srgbClr val="FFFFFF"/>
                  </a:solidFill>
                  <a:latin typeface="Arial" panose="020B0604020202020204" pitchFamily="34" charset="0"/>
                  <a:ea typeface="Calibri" pitchFamily="34" charset="-122"/>
                  <a:cs typeface="Arial" panose="020B0604020202020204" pitchFamily="34" charset="0"/>
                </a:rPr>
                <a:t>TOTAL VGF DISBURSEMENT</a:t>
              </a:r>
              <a:endParaRPr lang="en-US" kern="1200" dirty="0">
                <a:solidFill>
                  <a:prstClr val="black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70" name="Text 35">
              <a:extLst>
                <a:ext uri="{FF2B5EF4-FFF2-40B4-BE49-F238E27FC236}">
                  <a16:creationId xmlns:a16="http://schemas.microsoft.com/office/drawing/2014/main" id="{FE022F04-8056-E4AC-29ED-A7D29BB1D13D}"/>
                </a:ext>
              </a:extLst>
            </p:cNvPr>
            <p:cNvSpPr/>
            <p:nvPr/>
          </p:nvSpPr>
          <p:spPr>
            <a:xfrm>
              <a:off x="7055403" y="4572000"/>
              <a:ext cx="1280160" cy="320040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pPr algn="r" hangingPunct="1"/>
              <a:r>
                <a:rPr lang="en-US" sz="2800" b="1" kern="1200" dirty="0">
                  <a:solidFill>
                    <a:srgbClr val="F59E0B"/>
                  </a:solidFill>
                  <a:latin typeface="Arial" panose="020B0604020202020204" pitchFamily="34" charset="0"/>
                  <a:ea typeface="Calibri" pitchFamily="34" charset="-122"/>
                  <a:cs typeface="Arial" panose="020B0604020202020204" pitchFamily="34" charset="0"/>
                </a:rPr>
                <a:t>100%</a:t>
              </a:r>
              <a:endParaRPr lang="en-US" sz="2800" kern="1200" dirty="0">
                <a:solidFill>
                  <a:prstClr val="black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</p:grpSp>
      <p:sp>
        <p:nvSpPr>
          <p:cNvPr id="3" name="TextBox 2">
            <a:extLst>
              <a:ext uri="{FF2B5EF4-FFF2-40B4-BE49-F238E27FC236}">
                <a16:creationId xmlns:a16="http://schemas.microsoft.com/office/drawing/2014/main" id="{BF87CC37-7C50-BD37-FF0D-650A105F730C}"/>
              </a:ext>
            </a:extLst>
          </p:cNvPr>
          <p:cNvSpPr txBox="1"/>
          <p:nvPr/>
        </p:nvSpPr>
        <p:spPr>
          <a:xfrm>
            <a:off x="200151" y="303601"/>
            <a:ext cx="549381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VGF Scheme Fund Distribution</a:t>
            </a:r>
          </a:p>
        </p:txBody>
      </p:sp>
    </p:spTree>
    <p:extLst>
      <p:ext uri="{BB962C8B-B14F-4D97-AF65-F5344CB8AC3E}">
        <p14:creationId xmlns:p14="http://schemas.microsoft.com/office/powerpoint/2010/main" val="223509921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D8F7A10D-E4D7-FDF6-B23C-FAB99A962E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261545-631F-4E35-B7ED-595041AD9B95}" type="slidenum">
              <a:rPr lang="en-US" smtClean="0"/>
              <a:t>5</a:t>
            </a:fld>
            <a:endParaRPr lang="en-US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4AE91BC4-ACFD-9FC3-3EE7-1D1348152938}"/>
              </a:ext>
            </a:extLst>
          </p:cNvPr>
          <p:cNvGrpSpPr/>
          <p:nvPr/>
        </p:nvGrpSpPr>
        <p:grpSpPr>
          <a:xfrm>
            <a:off x="339704" y="1001317"/>
            <a:ext cx="11557328" cy="5202838"/>
            <a:chOff x="320040" y="804672"/>
            <a:chExt cx="8503920" cy="3273552"/>
          </a:xfrm>
        </p:grpSpPr>
        <p:sp>
          <p:nvSpPr>
            <p:cNvPr id="4" name="Shape 3">
              <a:extLst>
                <a:ext uri="{FF2B5EF4-FFF2-40B4-BE49-F238E27FC236}">
                  <a16:creationId xmlns:a16="http://schemas.microsoft.com/office/drawing/2014/main" id="{29B67497-C2DB-5761-2649-F2A2E87BCE40}"/>
                </a:ext>
              </a:extLst>
            </p:cNvPr>
            <p:cNvSpPr/>
            <p:nvPr/>
          </p:nvSpPr>
          <p:spPr>
            <a:xfrm>
              <a:off x="320040" y="804672"/>
              <a:ext cx="8503920" cy="411480"/>
            </a:xfrm>
            <a:prstGeom prst="rect">
              <a:avLst/>
            </a:prstGeom>
            <a:solidFill>
              <a:srgbClr val="DBEAFE"/>
            </a:solidFill>
            <a:ln w="12700">
              <a:solidFill>
                <a:srgbClr val="2563EB"/>
              </a:solidFill>
              <a:prstDash val="solid"/>
            </a:ln>
          </p:spPr>
          <p:txBody>
            <a:bodyPr/>
            <a:lstStyle/>
            <a:p>
              <a:endParaRPr lang="en-US" sz="16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" name="Text 4">
              <a:extLst>
                <a:ext uri="{FF2B5EF4-FFF2-40B4-BE49-F238E27FC236}">
                  <a16:creationId xmlns:a16="http://schemas.microsoft.com/office/drawing/2014/main" id="{D7B53E73-99F2-60E8-F034-D92465D32632}"/>
                </a:ext>
              </a:extLst>
            </p:cNvPr>
            <p:cNvSpPr/>
            <p:nvPr/>
          </p:nvSpPr>
          <p:spPr>
            <a:xfrm>
              <a:off x="457200" y="850392"/>
              <a:ext cx="8229600" cy="320040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pPr marL="0" indent="0" algn="ctr">
                <a:buNone/>
              </a:pPr>
              <a:r>
                <a:rPr lang="en-US" sz="1600" b="1" dirty="0">
                  <a:solidFill>
                    <a:srgbClr val="1E3A5F"/>
                  </a:solidFill>
                  <a:latin typeface="Arial" panose="020B0604020202020204" pitchFamily="34" charset="0"/>
                  <a:ea typeface="Calibri" pitchFamily="34" charset="-122"/>
                  <a:cs typeface="Arial" panose="020B0604020202020204" pitchFamily="34" charset="0"/>
                </a:rPr>
                <a:t>Lot 1: 2.33 GWh  |  7 Projects  |  Award Date: 28.03.26  |  </a:t>
              </a:r>
              <a:r>
                <a:rPr lang="en-US" sz="1600" dirty="0">
                  <a:solidFill>
                    <a:srgbClr val="0891B2"/>
                  </a:solidFill>
                  <a:latin typeface="Arial" panose="020B0604020202020204" pitchFamily="34" charset="0"/>
                  <a:ea typeface="Calibri" pitchFamily="34" charset="-122"/>
                  <a:cs typeface="Arial" panose="020B0604020202020204" pitchFamily="34" charset="0"/>
                </a:rPr>
                <a:t>5 GWh Total · 16 Projects · 15 Stations · 10 Vendors</a:t>
              </a:r>
              <a:endParaRPr lang="en-US" sz="16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" name="Shape 5">
              <a:extLst>
                <a:ext uri="{FF2B5EF4-FFF2-40B4-BE49-F238E27FC236}">
                  <a16:creationId xmlns:a16="http://schemas.microsoft.com/office/drawing/2014/main" id="{98387066-2442-D3B7-E7AB-53AA1A18B610}"/>
                </a:ext>
              </a:extLst>
            </p:cNvPr>
            <p:cNvSpPr/>
            <p:nvPr/>
          </p:nvSpPr>
          <p:spPr>
            <a:xfrm>
              <a:off x="320040" y="1325880"/>
              <a:ext cx="1280160" cy="320040"/>
            </a:xfrm>
            <a:prstGeom prst="rect">
              <a:avLst/>
            </a:prstGeom>
            <a:solidFill>
              <a:srgbClr val="1E3A5F"/>
            </a:solidFill>
            <a:ln w="12700">
              <a:solidFill>
                <a:srgbClr val="CBD5E1"/>
              </a:solidFill>
              <a:prstDash val="solid"/>
            </a:ln>
          </p:spPr>
          <p:txBody>
            <a:bodyPr/>
            <a:lstStyle/>
            <a:p>
              <a:endParaRPr lang="en-US" sz="16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" name="Text 6">
              <a:extLst>
                <a:ext uri="{FF2B5EF4-FFF2-40B4-BE49-F238E27FC236}">
                  <a16:creationId xmlns:a16="http://schemas.microsoft.com/office/drawing/2014/main" id="{75A70BAC-FC56-C361-10A9-01E9413D15A4}"/>
                </a:ext>
              </a:extLst>
            </p:cNvPr>
            <p:cNvSpPr/>
            <p:nvPr/>
          </p:nvSpPr>
          <p:spPr>
            <a:xfrm>
              <a:off x="365760" y="1353312"/>
              <a:ext cx="1188720" cy="274320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pPr marL="0" indent="0" algn="ctr">
                <a:buNone/>
              </a:pPr>
              <a:r>
                <a:rPr lang="en-US" sz="1600" b="1" dirty="0">
                  <a:solidFill>
                    <a:srgbClr val="FFFFFF"/>
                  </a:solidFill>
                  <a:latin typeface="Arial" panose="020B0604020202020204" pitchFamily="34" charset="0"/>
                  <a:ea typeface="Calibri" pitchFamily="34" charset="-122"/>
                  <a:cs typeface="Arial" panose="020B0604020202020204" pitchFamily="34" charset="0"/>
                </a:rPr>
                <a:t>Station</a:t>
              </a:r>
              <a:endParaRPr lang="en-US" sz="16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" name="Shape 7">
              <a:extLst>
                <a:ext uri="{FF2B5EF4-FFF2-40B4-BE49-F238E27FC236}">
                  <a16:creationId xmlns:a16="http://schemas.microsoft.com/office/drawing/2014/main" id="{DF03905A-0702-07A8-E62B-58210FDC3E88}"/>
                </a:ext>
              </a:extLst>
            </p:cNvPr>
            <p:cNvSpPr/>
            <p:nvPr/>
          </p:nvSpPr>
          <p:spPr>
            <a:xfrm>
              <a:off x="1600200" y="1325880"/>
              <a:ext cx="822960" cy="320040"/>
            </a:xfrm>
            <a:prstGeom prst="rect">
              <a:avLst/>
            </a:prstGeom>
            <a:solidFill>
              <a:srgbClr val="1E3A5F"/>
            </a:solidFill>
            <a:ln w="12700">
              <a:solidFill>
                <a:srgbClr val="CBD5E1"/>
              </a:solidFill>
              <a:prstDash val="solid"/>
            </a:ln>
          </p:spPr>
          <p:txBody>
            <a:bodyPr/>
            <a:lstStyle/>
            <a:p>
              <a:endParaRPr lang="en-US" sz="16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" name="Text 8">
              <a:extLst>
                <a:ext uri="{FF2B5EF4-FFF2-40B4-BE49-F238E27FC236}">
                  <a16:creationId xmlns:a16="http://schemas.microsoft.com/office/drawing/2014/main" id="{FFF839BD-B649-65A9-2AAF-3EFA7CC09BF9}"/>
                </a:ext>
              </a:extLst>
            </p:cNvPr>
            <p:cNvSpPr/>
            <p:nvPr/>
          </p:nvSpPr>
          <p:spPr>
            <a:xfrm>
              <a:off x="1645920" y="1353312"/>
              <a:ext cx="731520" cy="274320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pPr marL="0" indent="0" algn="ctr">
                <a:buNone/>
              </a:pPr>
              <a:r>
                <a:rPr lang="en-US" sz="1600" b="1" dirty="0">
                  <a:solidFill>
                    <a:srgbClr val="FFFFFF"/>
                  </a:solidFill>
                  <a:latin typeface="Arial" panose="020B0604020202020204" pitchFamily="34" charset="0"/>
                  <a:ea typeface="Calibri" pitchFamily="34" charset="-122"/>
                  <a:cs typeface="Arial" panose="020B0604020202020204" pitchFamily="34" charset="0"/>
                </a:rPr>
                <a:t>BESS MWh</a:t>
              </a:r>
              <a:endParaRPr lang="en-US" sz="16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" name="Shape 9">
              <a:extLst>
                <a:ext uri="{FF2B5EF4-FFF2-40B4-BE49-F238E27FC236}">
                  <a16:creationId xmlns:a16="http://schemas.microsoft.com/office/drawing/2014/main" id="{7E83A430-8E5D-B90E-E860-6D945D0C8FE2}"/>
                </a:ext>
              </a:extLst>
            </p:cNvPr>
            <p:cNvSpPr/>
            <p:nvPr/>
          </p:nvSpPr>
          <p:spPr>
            <a:xfrm>
              <a:off x="2423160" y="1325880"/>
              <a:ext cx="822960" cy="320040"/>
            </a:xfrm>
            <a:prstGeom prst="rect">
              <a:avLst/>
            </a:prstGeom>
            <a:solidFill>
              <a:srgbClr val="1E3A5F"/>
            </a:solidFill>
            <a:ln w="12700">
              <a:solidFill>
                <a:srgbClr val="CBD5E1"/>
              </a:solidFill>
              <a:prstDash val="solid"/>
            </a:ln>
          </p:spPr>
          <p:txBody>
            <a:bodyPr/>
            <a:lstStyle/>
            <a:p>
              <a:endParaRPr lang="en-US" sz="16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" name="Text 10">
              <a:extLst>
                <a:ext uri="{FF2B5EF4-FFF2-40B4-BE49-F238E27FC236}">
                  <a16:creationId xmlns:a16="http://schemas.microsoft.com/office/drawing/2014/main" id="{5A581565-2F13-3E13-5648-3061A753DB16}"/>
                </a:ext>
              </a:extLst>
            </p:cNvPr>
            <p:cNvSpPr/>
            <p:nvPr/>
          </p:nvSpPr>
          <p:spPr>
            <a:xfrm>
              <a:off x="2468880" y="1353312"/>
              <a:ext cx="731520" cy="274320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pPr marL="0" indent="0" algn="ctr">
                <a:buNone/>
              </a:pPr>
              <a:r>
                <a:rPr lang="en-US" sz="1600" b="1" dirty="0">
                  <a:solidFill>
                    <a:srgbClr val="FFFFFF"/>
                  </a:solidFill>
                  <a:latin typeface="Arial" panose="020B0604020202020204" pitchFamily="34" charset="0"/>
                  <a:ea typeface="Calibri" pitchFamily="34" charset="-122"/>
                  <a:cs typeface="Arial" panose="020B0604020202020204" pitchFamily="34" charset="0"/>
                </a:rPr>
                <a:t>BESS MW</a:t>
              </a:r>
              <a:endParaRPr lang="en-US" sz="16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" name="Shape 11">
              <a:extLst>
                <a:ext uri="{FF2B5EF4-FFF2-40B4-BE49-F238E27FC236}">
                  <a16:creationId xmlns:a16="http://schemas.microsoft.com/office/drawing/2014/main" id="{46217FC1-051C-3A2B-4C7F-DEAC908F0692}"/>
                </a:ext>
              </a:extLst>
            </p:cNvPr>
            <p:cNvSpPr/>
            <p:nvPr/>
          </p:nvSpPr>
          <p:spPr>
            <a:xfrm>
              <a:off x="3246120" y="1325880"/>
              <a:ext cx="640080" cy="320040"/>
            </a:xfrm>
            <a:prstGeom prst="rect">
              <a:avLst/>
            </a:prstGeom>
            <a:solidFill>
              <a:srgbClr val="1E3A5F"/>
            </a:solidFill>
            <a:ln w="12700">
              <a:solidFill>
                <a:srgbClr val="CBD5E1"/>
              </a:solidFill>
              <a:prstDash val="solid"/>
            </a:ln>
          </p:spPr>
          <p:txBody>
            <a:bodyPr/>
            <a:lstStyle/>
            <a:p>
              <a:endParaRPr lang="en-US" sz="16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" name="Text 12">
              <a:extLst>
                <a:ext uri="{FF2B5EF4-FFF2-40B4-BE49-F238E27FC236}">
                  <a16:creationId xmlns:a16="http://schemas.microsoft.com/office/drawing/2014/main" id="{9429541C-5C30-1CBB-0FF4-25DE67A3A496}"/>
                </a:ext>
              </a:extLst>
            </p:cNvPr>
            <p:cNvSpPr/>
            <p:nvPr/>
          </p:nvSpPr>
          <p:spPr>
            <a:xfrm>
              <a:off x="3291840" y="1353312"/>
              <a:ext cx="548640" cy="274320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pPr marL="0" indent="0" algn="ctr">
                <a:buNone/>
              </a:pPr>
              <a:r>
                <a:rPr lang="en-US" sz="1600" b="1" dirty="0">
                  <a:solidFill>
                    <a:srgbClr val="FFFFFF"/>
                  </a:solidFill>
                  <a:latin typeface="Arial" panose="020B0604020202020204" pitchFamily="34" charset="0"/>
                  <a:ea typeface="Calibri" pitchFamily="34" charset="-122"/>
                  <a:cs typeface="Arial" panose="020B0604020202020204" pitchFamily="34" charset="0"/>
                </a:rPr>
                <a:t>POI </a:t>
              </a:r>
              <a:endParaRPr lang="en-US" sz="16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" name="Shape 13">
              <a:extLst>
                <a:ext uri="{FF2B5EF4-FFF2-40B4-BE49-F238E27FC236}">
                  <a16:creationId xmlns:a16="http://schemas.microsoft.com/office/drawing/2014/main" id="{98548F29-032D-BCB3-8A0F-E2F90313FCFD}"/>
                </a:ext>
              </a:extLst>
            </p:cNvPr>
            <p:cNvSpPr/>
            <p:nvPr/>
          </p:nvSpPr>
          <p:spPr>
            <a:xfrm>
              <a:off x="3886200" y="1325880"/>
              <a:ext cx="3474720" cy="320040"/>
            </a:xfrm>
            <a:prstGeom prst="rect">
              <a:avLst/>
            </a:prstGeom>
            <a:solidFill>
              <a:srgbClr val="1E3A5F"/>
            </a:solidFill>
            <a:ln w="12700">
              <a:solidFill>
                <a:srgbClr val="CBD5E1"/>
              </a:solidFill>
              <a:prstDash val="solid"/>
            </a:ln>
          </p:spPr>
          <p:txBody>
            <a:bodyPr/>
            <a:lstStyle/>
            <a:p>
              <a:endParaRPr lang="en-US" sz="16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" name="Text 14">
              <a:extLst>
                <a:ext uri="{FF2B5EF4-FFF2-40B4-BE49-F238E27FC236}">
                  <a16:creationId xmlns:a16="http://schemas.microsoft.com/office/drawing/2014/main" id="{74457569-5DC5-786C-9EA7-E191C1CDFC4D}"/>
                </a:ext>
              </a:extLst>
            </p:cNvPr>
            <p:cNvSpPr/>
            <p:nvPr/>
          </p:nvSpPr>
          <p:spPr>
            <a:xfrm>
              <a:off x="3931920" y="1353312"/>
              <a:ext cx="3383280" cy="274320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pPr marL="0" indent="0" algn="ctr">
                <a:buNone/>
              </a:pPr>
              <a:r>
                <a:rPr lang="en-US" sz="1600" b="1" dirty="0">
                  <a:solidFill>
                    <a:srgbClr val="FFFFFF"/>
                  </a:solidFill>
                  <a:latin typeface="Arial" panose="020B0604020202020204" pitchFamily="34" charset="0"/>
                  <a:ea typeface="Calibri" pitchFamily="34" charset="-122"/>
                  <a:cs typeface="Arial" panose="020B0604020202020204" pitchFamily="34" charset="0"/>
                </a:rPr>
                <a:t>Awarded To</a:t>
              </a:r>
              <a:endParaRPr lang="en-US" sz="16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" name="Shape 15">
              <a:extLst>
                <a:ext uri="{FF2B5EF4-FFF2-40B4-BE49-F238E27FC236}">
                  <a16:creationId xmlns:a16="http://schemas.microsoft.com/office/drawing/2014/main" id="{FB9EF9E7-10A6-CA78-6056-F0EAB85BBCEF}"/>
                </a:ext>
              </a:extLst>
            </p:cNvPr>
            <p:cNvSpPr/>
            <p:nvPr/>
          </p:nvSpPr>
          <p:spPr>
            <a:xfrm>
              <a:off x="7360920" y="1325880"/>
              <a:ext cx="1371600" cy="320040"/>
            </a:xfrm>
            <a:prstGeom prst="rect">
              <a:avLst/>
            </a:prstGeom>
            <a:solidFill>
              <a:srgbClr val="1E3A5F"/>
            </a:solidFill>
            <a:ln w="12700">
              <a:solidFill>
                <a:srgbClr val="CBD5E1"/>
              </a:solidFill>
              <a:prstDash val="solid"/>
            </a:ln>
          </p:spPr>
          <p:txBody>
            <a:bodyPr/>
            <a:lstStyle/>
            <a:p>
              <a:endParaRPr lang="en-US" sz="16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7" name="Text 16">
              <a:extLst>
                <a:ext uri="{FF2B5EF4-FFF2-40B4-BE49-F238E27FC236}">
                  <a16:creationId xmlns:a16="http://schemas.microsoft.com/office/drawing/2014/main" id="{47D909E1-FE2A-9DE6-C208-6259B9C7257B}"/>
                </a:ext>
              </a:extLst>
            </p:cNvPr>
            <p:cNvSpPr/>
            <p:nvPr/>
          </p:nvSpPr>
          <p:spPr>
            <a:xfrm>
              <a:off x="7406640" y="1353312"/>
              <a:ext cx="1280160" cy="274320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pPr marL="0" indent="0" algn="ctr">
                <a:buNone/>
              </a:pPr>
              <a:r>
                <a:rPr lang="en-US" sz="1600" b="1" dirty="0">
                  <a:solidFill>
                    <a:srgbClr val="FFFFFF"/>
                  </a:solidFill>
                  <a:latin typeface="Arial" panose="020B0604020202020204" pitchFamily="34" charset="0"/>
                  <a:ea typeface="Calibri" pitchFamily="34" charset="-122"/>
                  <a:cs typeface="Arial" panose="020B0604020202020204" pitchFamily="34" charset="0"/>
                </a:rPr>
                <a:t>Proj. Schedule (months)</a:t>
              </a:r>
              <a:endParaRPr lang="en-US" sz="16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8" name="Shape 17">
              <a:extLst>
                <a:ext uri="{FF2B5EF4-FFF2-40B4-BE49-F238E27FC236}">
                  <a16:creationId xmlns:a16="http://schemas.microsoft.com/office/drawing/2014/main" id="{38A7B335-69B4-D7DA-BD56-17ED933FD453}"/>
                </a:ext>
              </a:extLst>
            </p:cNvPr>
            <p:cNvSpPr/>
            <p:nvPr/>
          </p:nvSpPr>
          <p:spPr>
            <a:xfrm>
              <a:off x="320040" y="1645920"/>
              <a:ext cx="1280160" cy="347472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rgbClr val="CBD5E1"/>
              </a:solidFill>
              <a:prstDash val="solid"/>
            </a:ln>
          </p:spPr>
          <p:txBody>
            <a:bodyPr/>
            <a:lstStyle/>
            <a:p>
              <a:endParaRPr lang="en-US" sz="16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" name="Text 18">
              <a:extLst>
                <a:ext uri="{FF2B5EF4-FFF2-40B4-BE49-F238E27FC236}">
                  <a16:creationId xmlns:a16="http://schemas.microsoft.com/office/drawing/2014/main" id="{0AA61441-229A-3EFB-B304-A64CC0105D1D}"/>
                </a:ext>
              </a:extLst>
            </p:cNvPr>
            <p:cNvSpPr/>
            <p:nvPr/>
          </p:nvSpPr>
          <p:spPr>
            <a:xfrm>
              <a:off x="365760" y="1691640"/>
              <a:ext cx="1188720" cy="256032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pPr marL="0" indent="0" algn="l">
                <a:buNone/>
              </a:pPr>
              <a:r>
                <a:rPr lang="en-US" sz="1600" b="1" dirty="0" err="1">
                  <a:solidFill>
                    <a:srgbClr val="C00000"/>
                  </a:solidFill>
                  <a:latin typeface="Arial" panose="020B0604020202020204" pitchFamily="34" charset="0"/>
                  <a:ea typeface="Calibri" pitchFamily="34" charset="-122"/>
                  <a:cs typeface="Arial" panose="020B0604020202020204" pitchFamily="34" charset="0"/>
                </a:rPr>
                <a:t>Kudgi</a:t>
              </a:r>
              <a:endParaRPr lang="en-US" sz="16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" name="Shape 19">
              <a:extLst>
                <a:ext uri="{FF2B5EF4-FFF2-40B4-BE49-F238E27FC236}">
                  <a16:creationId xmlns:a16="http://schemas.microsoft.com/office/drawing/2014/main" id="{AEFBADEA-FB7E-5DC2-8CD1-9C9CD8F58067}"/>
                </a:ext>
              </a:extLst>
            </p:cNvPr>
            <p:cNvSpPr/>
            <p:nvPr/>
          </p:nvSpPr>
          <p:spPr>
            <a:xfrm>
              <a:off x="1600200" y="1645920"/>
              <a:ext cx="822960" cy="347472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rgbClr val="CBD5E1"/>
              </a:solidFill>
              <a:prstDash val="solid"/>
            </a:ln>
          </p:spPr>
          <p:txBody>
            <a:bodyPr/>
            <a:lstStyle/>
            <a:p>
              <a:endParaRPr lang="en-US" sz="16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1" name="Text 20">
              <a:extLst>
                <a:ext uri="{FF2B5EF4-FFF2-40B4-BE49-F238E27FC236}">
                  <a16:creationId xmlns:a16="http://schemas.microsoft.com/office/drawing/2014/main" id="{C2E87EB0-D36D-BB0E-E091-4BFCF8E63529}"/>
                </a:ext>
              </a:extLst>
            </p:cNvPr>
            <p:cNvSpPr/>
            <p:nvPr/>
          </p:nvSpPr>
          <p:spPr>
            <a:xfrm>
              <a:off x="1645920" y="1691640"/>
              <a:ext cx="731520" cy="256032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pPr marL="0" indent="0" algn="ctr">
                <a:buNone/>
              </a:pPr>
              <a:r>
                <a:rPr lang="en-US" sz="1600" b="1" dirty="0">
                  <a:solidFill>
                    <a:srgbClr val="C00000"/>
                  </a:solidFill>
                  <a:latin typeface="Arial" panose="020B0604020202020204" pitchFamily="34" charset="0"/>
                  <a:ea typeface="Calibri" pitchFamily="34" charset="-122"/>
                  <a:cs typeface="Arial" panose="020B0604020202020204" pitchFamily="34" charset="0"/>
                </a:rPr>
                <a:t>480</a:t>
              </a:r>
              <a:endParaRPr lang="en-US" sz="16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2" name="Shape 21">
              <a:extLst>
                <a:ext uri="{FF2B5EF4-FFF2-40B4-BE49-F238E27FC236}">
                  <a16:creationId xmlns:a16="http://schemas.microsoft.com/office/drawing/2014/main" id="{3EE6F4B6-6A8B-66C2-47C1-B59147C30C84}"/>
                </a:ext>
              </a:extLst>
            </p:cNvPr>
            <p:cNvSpPr/>
            <p:nvPr/>
          </p:nvSpPr>
          <p:spPr>
            <a:xfrm>
              <a:off x="2423160" y="1645920"/>
              <a:ext cx="822960" cy="347472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rgbClr val="CBD5E1"/>
              </a:solidFill>
              <a:prstDash val="solid"/>
            </a:ln>
          </p:spPr>
          <p:txBody>
            <a:bodyPr/>
            <a:lstStyle/>
            <a:p>
              <a:endParaRPr lang="en-US" sz="16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3" name="Text 22">
              <a:extLst>
                <a:ext uri="{FF2B5EF4-FFF2-40B4-BE49-F238E27FC236}">
                  <a16:creationId xmlns:a16="http://schemas.microsoft.com/office/drawing/2014/main" id="{31D93387-C852-98CC-45AE-4CF3AF5C14D9}"/>
                </a:ext>
              </a:extLst>
            </p:cNvPr>
            <p:cNvSpPr/>
            <p:nvPr/>
          </p:nvSpPr>
          <p:spPr>
            <a:xfrm>
              <a:off x="2468880" y="1691640"/>
              <a:ext cx="731520" cy="256032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pPr marL="0" indent="0" algn="ctr">
                <a:buNone/>
              </a:pPr>
              <a:r>
                <a:rPr lang="en-US" sz="1600" b="1" dirty="0">
                  <a:solidFill>
                    <a:srgbClr val="C00000"/>
                  </a:solidFill>
                  <a:latin typeface="Arial" panose="020B0604020202020204" pitchFamily="34" charset="0"/>
                  <a:ea typeface="Calibri" pitchFamily="34" charset="-122"/>
                  <a:cs typeface="Arial" panose="020B0604020202020204" pitchFamily="34" charset="0"/>
                </a:rPr>
                <a:t>240</a:t>
              </a:r>
              <a:endParaRPr lang="en-US" sz="16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4" name="Shape 23">
              <a:extLst>
                <a:ext uri="{FF2B5EF4-FFF2-40B4-BE49-F238E27FC236}">
                  <a16:creationId xmlns:a16="http://schemas.microsoft.com/office/drawing/2014/main" id="{F82F2019-2723-7198-23DC-0EA415AB43B5}"/>
                </a:ext>
              </a:extLst>
            </p:cNvPr>
            <p:cNvSpPr/>
            <p:nvPr/>
          </p:nvSpPr>
          <p:spPr>
            <a:xfrm>
              <a:off x="3246120" y="1645920"/>
              <a:ext cx="640080" cy="347472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rgbClr val="CBD5E1"/>
              </a:solidFill>
              <a:prstDash val="solid"/>
            </a:ln>
          </p:spPr>
          <p:txBody>
            <a:bodyPr/>
            <a:lstStyle/>
            <a:p>
              <a:endParaRPr lang="en-US" sz="16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5" name="Text 24">
              <a:extLst>
                <a:ext uri="{FF2B5EF4-FFF2-40B4-BE49-F238E27FC236}">
                  <a16:creationId xmlns:a16="http://schemas.microsoft.com/office/drawing/2014/main" id="{C4FB6F6E-85CD-FED2-2036-C6334547CEA0}"/>
                </a:ext>
              </a:extLst>
            </p:cNvPr>
            <p:cNvSpPr/>
            <p:nvPr/>
          </p:nvSpPr>
          <p:spPr>
            <a:xfrm>
              <a:off x="3291840" y="1691640"/>
              <a:ext cx="548640" cy="256032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pPr marL="0" indent="0" algn="ctr">
                <a:buNone/>
              </a:pPr>
              <a:r>
                <a:rPr lang="en-US" sz="1600" b="1" dirty="0">
                  <a:solidFill>
                    <a:srgbClr val="C00000"/>
                  </a:solidFill>
                  <a:latin typeface="Arial" panose="020B0604020202020204" pitchFamily="34" charset="0"/>
                  <a:ea typeface="Calibri" pitchFamily="34" charset="-122"/>
                  <a:cs typeface="Arial" panose="020B0604020202020204" pitchFamily="34" charset="0"/>
                </a:rPr>
                <a:t>400</a:t>
              </a:r>
              <a:r>
                <a:rPr lang="en-US" sz="1600" dirty="0">
                  <a:solidFill>
                    <a:srgbClr val="1E293B"/>
                  </a:solidFill>
                  <a:latin typeface="Arial" panose="020B0604020202020204" pitchFamily="34" charset="0"/>
                  <a:ea typeface="Calibri" pitchFamily="34" charset="-122"/>
                  <a:cs typeface="Arial" panose="020B0604020202020204" pitchFamily="34" charset="0"/>
                </a:rPr>
                <a:t> </a:t>
              </a:r>
              <a:endParaRPr lang="en-US" sz="16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6" name="Shape 25">
              <a:extLst>
                <a:ext uri="{FF2B5EF4-FFF2-40B4-BE49-F238E27FC236}">
                  <a16:creationId xmlns:a16="http://schemas.microsoft.com/office/drawing/2014/main" id="{31D0B5F6-7D59-3DF4-78BA-183107EDD69A}"/>
                </a:ext>
              </a:extLst>
            </p:cNvPr>
            <p:cNvSpPr/>
            <p:nvPr/>
          </p:nvSpPr>
          <p:spPr>
            <a:xfrm>
              <a:off x="3886200" y="1645920"/>
              <a:ext cx="3474720" cy="347472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rgbClr val="CBD5E1"/>
              </a:solidFill>
              <a:prstDash val="solid"/>
            </a:ln>
          </p:spPr>
          <p:txBody>
            <a:bodyPr/>
            <a:lstStyle/>
            <a:p>
              <a:endParaRPr lang="en-US" sz="16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7" name="Text 26">
              <a:extLst>
                <a:ext uri="{FF2B5EF4-FFF2-40B4-BE49-F238E27FC236}">
                  <a16:creationId xmlns:a16="http://schemas.microsoft.com/office/drawing/2014/main" id="{53D06484-F4A9-03B4-5667-1B7876238ECA}"/>
                </a:ext>
              </a:extLst>
            </p:cNvPr>
            <p:cNvSpPr/>
            <p:nvPr/>
          </p:nvSpPr>
          <p:spPr>
            <a:xfrm>
              <a:off x="3931920" y="1691640"/>
              <a:ext cx="3383280" cy="256032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pPr marL="0" indent="0" algn="ctr">
                <a:buNone/>
              </a:pPr>
              <a:r>
                <a:rPr lang="en-US" sz="1600" b="1" dirty="0">
                  <a:solidFill>
                    <a:srgbClr val="C00000"/>
                  </a:solidFill>
                  <a:latin typeface="Arial" panose="020B0604020202020204" pitchFamily="34" charset="0"/>
                  <a:ea typeface="Calibri" pitchFamily="34" charset="-122"/>
                  <a:cs typeface="Arial" panose="020B0604020202020204" pitchFamily="34" charset="0"/>
                </a:rPr>
                <a:t>Enviro Infra Engineers Ltd.</a:t>
              </a:r>
              <a:endParaRPr lang="en-US" sz="16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8" name="Shape 27">
              <a:extLst>
                <a:ext uri="{FF2B5EF4-FFF2-40B4-BE49-F238E27FC236}">
                  <a16:creationId xmlns:a16="http://schemas.microsoft.com/office/drawing/2014/main" id="{8983FEFF-E2AA-E326-13F6-F18C74DEC082}"/>
                </a:ext>
              </a:extLst>
            </p:cNvPr>
            <p:cNvSpPr/>
            <p:nvPr/>
          </p:nvSpPr>
          <p:spPr>
            <a:xfrm>
              <a:off x="7360920" y="1645920"/>
              <a:ext cx="1371600" cy="347472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rgbClr val="CBD5E1"/>
              </a:solidFill>
              <a:prstDash val="solid"/>
            </a:ln>
          </p:spPr>
          <p:txBody>
            <a:bodyPr/>
            <a:lstStyle/>
            <a:p>
              <a:endParaRPr lang="en-US" sz="16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9" name="Text 28">
              <a:extLst>
                <a:ext uri="{FF2B5EF4-FFF2-40B4-BE49-F238E27FC236}">
                  <a16:creationId xmlns:a16="http://schemas.microsoft.com/office/drawing/2014/main" id="{176A7330-FDAF-F02E-2518-497E3676F74D}"/>
                </a:ext>
              </a:extLst>
            </p:cNvPr>
            <p:cNvSpPr/>
            <p:nvPr/>
          </p:nvSpPr>
          <p:spPr>
            <a:xfrm>
              <a:off x="7406640" y="1691640"/>
              <a:ext cx="1280160" cy="256032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pPr marL="0" indent="0" algn="ctr">
                <a:buNone/>
              </a:pPr>
              <a:r>
                <a:rPr lang="en-US" sz="1600" dirty="0">
                  <a:solidFill>
                    <a:srgbClr val="1E293B"/>
                  </a:solidFill>
                  <a:latin typeface="Arial" panose="020B0604020202020204" pitchFamily="34" charset="0"/>
                  <a:ea typeface="Calibri" pitchFamily="34" charset="-122"/>
                  <a:cs typeface="Arial" panose="020B0604020202020204" pitchFamily="34" charset="0"/>
                </a:rPr>
                <a:t>15</a:t>
              </a:r>
              <a:endParaRPr lang="en-US" sz="16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0" name="Shape 29">
              <a:extLst>
                <a:ext uri="{FF2B5EF4-FFF2-40B4-BE49-F238E27FC236}">
                  <a16:creationId xmlns:a16="http://schemas.microsoft.com/office/drawing/2014/main" id="{B91F0409-A138-3BC8-650F-C3959FBB2355}"/>
                </a:ext>
              </a:extLst>
            </p:cNvPr>
            <p:cNvSpPr/>
            <p:nvPr/>
          </p:nvSpPr>
          <p:spPr>
            <a:xfrm>
              <a:off x="320040" y="1993392"/>
              <a:ext cx="1280160" cy="347472"/>
            </a:xfrm>
            <a:prstGeom prst="rect">
              <a:avLst/>
            </a:prstGeom>
            <a:solidFill>
              <a:srgbClr val="F1F5F9"/>
            </a:solidFill>
            <a:ln w="12700">
              <a:solidFill>
                <a:srgbClr val="CBD5E1"/>
              </a:solidFill>
              <a:prstDash val="solid"/>
            </a:ln>
          </p:spPr>
          <p:txBody>
            <a:bodyPr/>
            <a:lstStyle/>
            <a:p>
              <a:endParaRPr lang="en-US" sz="16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1" name="Text 30">
              <a:extLst>
                <a:ext uri="{FF2B5EF4-FFF2-40B4-BE49-F238E27FC236}">
                  <a16:creationId xmlns:a16="http://schemas.microsoft.com/office/drawing/2014/main" id="{E51EA8EA-78CB-1D58-C0E4-92D949C3EF5B}"/>
                </a:ext>
              </a:extLst>
            </p:cNvPr>
            <p:cNvSpPr/>
            <p:nvPr/>
          </p:nvSpPr>
          <p:spPr>
            <a:xfrm>
              <a:off x="365760" y="2039112"/>
              <a:ext cx="1188720" cy="256032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pPr marL="0" indent="0" algn="l">
                <a:buNone/>
              </a:pPr>
              <a:r>
                <a:rPr lang="en-US" sz="1600" dirty="0">
                  <a:solidFill>
                    <a:srgbClr val="1E293B"/>
                  </a:solidFill>
                  <a:latin typeface="Arial" panose="020B0604020202020204" pitchFamily="34" charset="0"/>
                  <a:ea typeface="Calibri" pitchFamily="34" charset="-122"/>
                  <a:cs typeface="Arial" panose="020B0604020202020204" pitchFamily="34" charset="0"/>
                </a:rPr>
                <a:t>Mouda</a:t>
              </a:r>
              <a:endParaRPr lang="en-US" sz="16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2" name="Shape 31">
              <a:extLst>
                <a:ext uri="{FF2B5EF4-FFF2-40B4-BE49-F238E27FC236}">
                  <a16:creationId xmlns:a16="http://schemas.microsoft.com/office/drawing/2014/main" id="{29601452-87DC-184E-5AEF-DB1E9AEE7CA0}"/>
                </a:ext>
              </a:extLst>
            </p:cNvPr>
            <p:cNvSpPr/>
            <p:nvPr/>
          </p:nvSpPr>
          <p:spPr>
            <a:xfrm>
              <a:off x="1600200" y="1993392"/>
              <a:ext cx="822960" cy="347472"/>
            </a:xfrm>
            <a:prstGeom prst="rect">
              <a:avLst/>
            </a:prstGeom>
            <a:solidFill>
              <a:srgbClr val="F1F5F9"/>
            </a:solidFill>
            <a:ln w="12700">
              <a:solidFill>
                <a:srgbClr val="CBD5E1"/>
              </a:solidFill>
              <a:prstDash val="solid"/>
            </a:ln>
          </p:spPr>
          <p:txBody>
            <a:bodyPr/>
            <a:lstStyle/>
            <a:p>
              <a:endParaRPr lang="en-US" sz="16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3" name="Text 32">
              <a:extLst>
                <a:ext uri="{FF2B5EF4-FFF2-40B4-BE49-F238E27FC236}">
                  <a16:creationId xmlns:a16="http://schemas.microsoft.com/office/drawing/2014/main" id="{FA107390-A569-964E-13E5-DD982B9F65BA}"/>
                </a:ext>
              </a:extLst>
            </p:cNvPr>
            <p:cNvSpPr/>
            <p:nvPr/>
          </p:nvSpPr>
          <p:spPr>
            <a:xfrm>
              <a:off x="1645920" y="2039112"/>
              <a:ext cx="731520" cy="256032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pPr marL="0" indent="0" algn="ctr">
                <a:buNone/>
              </a:pPr>
              <a:r>
                <a:rPr lang="en-US" sz="1600" dirty="0">
                  <a:solidFill>
                    <a:srgbClr val="1E293B"/>
                  </a:solidFill>
                  <a:latin typeface="Arial" panose="020B0604020202020204" pitchFamily="34" charset="0"/>
                  <a:ea typeface="Calibri" pitchFamily="34" charset="-122"/>
                  <a:cs typeface="Arial" panose="020B0604020202020204" pitchFamily="34" charset="0"/>
                </a:rPr>
                <a:t>400</a:t>
              </a:r>
              <a:endParaRPr lang="en-US" sz="16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4" name="Shape 33">
              <a:extLst>
                <a:ext uri="{FF2B5EF4-FFF2-40B4-BE49-F238E27FC236}">
                  <a16:creationId xmlns:a16="http://schemas.microsoft.com/office/drawing/2014/main" id="{6DBCC2A5-8207-FBB0-4180-642B665F23B9}"/>
                </a:ext>
              </a:extLst>
            </p:cNvPr>
            <p:cNvSpPr/>
            <p:nvPr/>
          </p:nvSpPr>
          <p:spPr>
            <a:xfrm>
              <a:off x="2423160" y="1993392"/>
              <a:ext cx="822960" cy="347472"/>
            </a:xfrm>
            <a:prstGeom prst="rect">
              <a:avLst/>
            </a:prstGeom>
            <a:solidFill>
              <a:srgbClr val="F1F5F9"/>
            </a:solidFill>
            <a:ln w="12700">
              <a:solidFill>
                <a:srgbClr val="CBD5E1"/>
              </a:solidFill>
              <a:prstDash val="solid"/>
            </a:ln>
          </p:spPr>
          <p:txBody>
            <a:bodyPr/>
            <a:lstStyle/>
            <a:p>
              <a:endParaRPr lang="en-US" sz="16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5" name="Text 34">
              <a:extLst>
                <a:ext uri="{FF2B5EF4-FFF2-40B4-BE49-F238E27FC236}">
                  <a16:creationId xmlns:a16="http://schemas.microsoft.com/office/drawing/2014/main" id="{4D0069CC-D750-7B74-C6DB-DC43CDDBA1D2}"/>
                </a:ext>
              </a:extLst>
            </p:cNvPr>
            <p:cNvSpPr/>
            <p:nvPr/>
          </p:nvSpPr>
          <p:spPr>
            <a:xfrm>
              <a:off x="2468880" y="2039112"/>
              <a:ext cx="731520" cy="256032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pPr marL="0" indent="0" algn="ctr">
                <a:buNone/>
              </a:pPr>
              <a:r>
                <a:rPr lang="en-US" sz="1600" dirty="0">
                  <a:solidFill>
                    <a:srgbClr val="1E293B"/>
                  </a:solidFill>
                  <a:latin typeface="Arial" panose="020B0604020202020204" pitchFamily="34" charset="0"/>
                  <a:ea typeface="Calibri" pitchFamily="34" charset="-122"/>
                  <a:cs typeface="Arial" panose="020B0604020202020204" pitchFamily="34" charset="0"/>
                </a:rPr>
                <a:t>200</a:t>
              </a:r>
              <a:endParaRPr lang="en-US" sz="16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6" name="Shape 35">
              <a:extLst>
                <a:ext uri="{FF2B5EF4-FFF2-40B4-BE49-F238E27FC236}">
                  <a16:creationId xmlns:a16="http://schemas.microsoft.com/office/drawing/2014/main" id="{18E97FEF-EE53-54A9-8903-5B8D57C3CB81}"/>
                </a:ext>
              </a:extLst>
            </p:cNvPr>
            <p:cNvSpPr/>
            <p:nvPr/>
          </p:nvSpPr>
          <p:spPr>
            <a:xfrm>
              <a:off x="3246120" y="1993392"/>
              <a:ext cx="640080" cy="347472"/>
            </a:xfrm>
            <a:prstGeom prst="rect">
              <a:avLst/>
            </a:prstGeom>
            <a:solidFill>
              <a:srgbClr val="F1F5F9"/>
            </a:solidFill>
            <a:ln w="12700">
              <a:solidFill>
                <a:srgbClr val="CBD5E1"/>
              </a:solidFill>
              <a:prstDash val="solid"/>
            </a:ln>
          </p:spPr>
          <p:txBody>
            <a:bodyPr/>
            <a:lstStyle/>
            <a:p>
              <a:endParaRPr lang="en-US" sz="16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7" name="Text 36">
              <a:extLst>
                <a:ext uri="{FF2B5EF4-FFF2-40B4-BE49-F238E27FC236}">
                  <a16:creationId xmlns:a16="http://schemas.microsoft.com/office/drawing/2014/main" id="{2AA8DD9B-3EEE-3380-3539-6D591BA4AF01}"/>
                </a:ext>
              </a:extLst>
            </p:cNvPr>
            <p:cNvSpPr/>
            <p:nvPr/>
          </p:nvSpPr>
          <p:spPr>
            <a:xfrm>
              <a:off x="3291840" y="2039112"/>
              <a:ext cx="548640" cy="256032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pPr marL="0" indent="0" algn="ctr">
                <a:buNone/>
              </a:pPr>
              <a:r>
                <a:rPr lang="en-US" sz="1600" dirty="0">
                  <a:solidFill>
                    <a:srgbClr val="1E293B"/>
                  </a:solidFill>
                  <a:latin typeface="Arial" panose="020B0604020202020204" pitchFamily="34" charset="0"/>
                  <a:ea typeface="Calibri" pitchFamily="34" charset="-122"/>
                  <a:cs typeface="Arial" panose="020B0604020202020204" pitchFamily="34" charset="0"/>
                </a:rPr>
                <a:t>132 </a:t>
              </a:r>
              <a:endParaRPr lang="en-US" sz="16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8" name="Shape 37">
              <a:extLst>
                <a:ext uri="{FF2B5EF4-FFF2-40B4-BE49-F238E27FC236}">
                  <a16:creationId xmlns:a16="http://schemas.microsoft.com/office/drawing/2014/main" id="{E2924D1D-0974-7B2C-5A5A-F740FDCE4B5E}"/>
                </a:ext>
              </a:extLst>
            </p:cNvPr>
            <p:cNvSpPr/>
            <p:nvPr/>
          </p:nvSpPr>
          <p:spPr>
            <a:xfrm>
              <a:off x="3886200" y="1993392"/>
              <a:ext cx="3474720" cy="347472"/>
            </a:xfrm>
            <a:prstGeom prst="rect">
              <a:avLst/>
            </a:prstGeom>
            <a:solidFill>
              <a:srgbClr val="F1F5F9"/>
            </a:solidFill>
            <a:ln w="12700">
              <a:solidFill>
                <a:srgbClr val="CBD5E1"/>
              </a:solidFill>
              <a:prstDash val="solid"/>
            </a:ln>
          </p:spPr>
          <p:txBody>
            <a:bodyPr/>
            <a:lstStyle/>
            <a:p>
              <a:endParaRPr lang="en-US" sz="16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9" name="Text 38">
              <a:extLst>
                <a:ext uri="{FF2B5EF4-FFF2-40B4-BE49-F238E27FC236}">
                  <a16:creationId xmlns:a16="http://schemas.microsoft.com/office/drawing/2014/main" id="{5D875D3B-5604-06EE-1498-34479BB7CB81}"/>
                </a:ext>
              </a:extLst>
            </p:cNvPr>
            <p:cNvSpPr/>
            <p:nvPr/>
          </p:nvSpPr>
          <p:spPr>
            <a:xfrm>
              <a:off x="3931920" y="2039112"/>
              <a:ext cx="3383280" cy="256032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pPr marL="0" indent="0" algn="ctr">
                <a:buNone/>
              </a:pPr>
              <a:r>
                <a:rPr lang="en-US" sz="1600" dirty="0">
                  <a:solidFill>
                    <a:srgbClr val="1E293B"/>
                  </a:solidFill>
                  <a:latin typeface="Arial" panose="020B0604020202020204" pitchFamily="34" charset="0"/>
                  <a:ea typeface="Calibri" pitchFamily="34" charset="-122"/>
                  <a:cs typeface="Arial" panose="020B0604020202020204" pitchFamily="34" charset="0"/>
                </a:rPr>
                <a:t>GB Infraprojects Ltd.</a:t>
              </a:r>
              <a:endParaRPr lang="en-US" sz="16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0" name="Shape 39">
              <a:extLst>
                <a:ext uri="{FF2B5EF4-FFF2-40B4-BE49-F238E27FC236}">
                  <a16:creationId xmlns:a16="http://schemas.microsoft.com/office/drawing/2014/main" id="{C80F422F-AE39-7EFF-1978-56161EC81DFA}"/>
                </a:ext>
              </a:extLst>
            </p:cNvPr>
            <p:cNvSpPr/>
            <p:nvPr/>
          </p:nvSpPr>
          <p:spPr>
            <a:xfrm>
              <a:off x="7360920" y="1993392"/>
              <a:ext cx="1371600" cy="347472"/>
            </a:xfrm>
            <a:prstGeom prst="rect">
              <a:avLst/>
            </a:prstGeom>
            <a:solidFill>
              <a:srgbClr val="F1F5F9"/>
            </a:solidFill>
            <a:ln w="12700">
              <a:solidFill>
                <a:srgbClr val="CBD5E1"/>
              </a:solidFill>
              <a:prstDash val="solid"/>
            </a:ln>
          </p:spPr>
          <p:txBody>
            <a:bodyPr/>
            <a:lstStyle/>
            <a:p>
              <a:endParaRPr lang="en-US" sz="16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1" name="Text 40">
              <a:extLst>
                <a:ext uri="{FF2B5EF4-FFF2-40B4-BE49-F238E27FC236}">
                  <a16:creationId xmlns:a16="http://schemas.microsoft.com/office/drawing/2014/main" id="{40104984-AB58-08E8-5A11-3AB845F665EB}"/>
                </a:ext>
              </a:extLst>
            </p:cNvPr>
            <p:cNvSpPr/>
            <p:nvPr/>
          </p:nvSpPr>
          <p:spPr>
            <a:xfrm>
              <a:off x="7406640" y="2039112"/>
              <a:ext cx="1280160" cy="256032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pPr marL="0" indent="0" algn="ctr">
                <a:buNone/>
              </a:pPr>
              <a:r>
                <a:rPr lang="en-US" sz="1600" dirty="0">
                  <a:solidFill>
                    <a:srgbClr val="1E293B"/>
                  </a:solidFill>
                  <a:latin typeface="Arial" panose="020B0604020202020204" pitchFamily="34" charset="0"/>
                  <a:ea typeface="Calibri" pitchFamily="34" charset="-122"/>
                  <a:cs typeface="Arial" panose="020B0604020202020204" pitchFamily="34" charset="0"/>
                </a:rPr>
                <a:t>15</a:t>
              </a:r>
              <a:endParaRPr lang="en-US" sz="16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2" name="Shape 41">
              <a:extLst>
                <a:ext uri="{FF2B5EF4-FFF2-40B4-BE49-F238E27FC236}">
                  <a16:creationId xmlns:a16="http://schemas.microsoft.com/office/drawing/2014/main" id="{3E6F6E1F-236F-0B5B-A52D-1E005E94CAEB}"/>
                </a:ext>
              </a:extLst>
            </p:cNvPr>
            <p:cNvSpPr/>
            <p:nvPr/>
          </p:nvSpPr>
          <p:spPr>
            <a:xfrm>
              <a:off x="320040" y="2340864"/>
              <a:ext cx="1280160" cy="347472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rgbClr val="CBD5E1"/>
              </a:solidFill>
              <a:prstDash val="solid"/>
            </a:ln>
          </p:spPr>
          <p:txBody>
            <a:bodyPr/>
            <a:lstStyle/>
            <a:p>
              <a:endParaRPr lang="en-US" sz="16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3" name="Text 42">
              <a:extLst>
                <a:ext uri="{FF2B5EF4-FFF2-40B4-BE49-F238E27FC236}">
                  <a16:creationId xmlns:a16="http://schemas.microsoft.com/office/drawing/2014/main" id="{885A3BEC-CAEE-1800-6B30-2E0E8378944D}"/>
                </a:ext>
              </a:extLst>
            </p:cNvPr>
            <p:cNvSpPr/>
            <p:nvPr/>
          </p:nvSpPr>
          <p:spPr>
            <a:xfrm>
              <a:off x="365760" y="2386584"/>
              <a:ext cx="1188720" cy="256032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pPr marL="0" indent="0" algn="l">
                <a:buNone/>
              </a:pPr>
              <a:r>
                <a:rPr lang="en-US" sz="1600" dirty="0">
                  <a:solidFill>
                    <a:srgbClr val="1E293B"/>
                  </a:solidFill>
                  <a:latin typeface="Arial" panose="020B0604020202020204" pitchFamily="34" charset="0"/>
                  <a:ea typeface="Calibri" pitchFamily="34" charset="-122"/>
                  <a:cs typeface="Arial" panose="020B0604020202020204" pitchFamily="34" charset="0"/>
                </a:rPr>
                <a:t>Barh</a:t>
              </a:r>
              <a:endParaRPr lang="en-US" sz="16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4" name="Shape 43">
              <a:extLst>
                <a:ext uri="{FF2B5EF4-FFF2-40B4-BE49-F238E27FC236}">
                  <a16:creationId xmlns:a16="http://schemas.microsoft.com/office/drawing/2014/main" id="{AB0D77BD-CE8C-503D-8DDC-7B75E5AB2FEE}"/>
                </a:ext>
              </a:extLst>
            </p:cNvPr>
            <p:cNvSpPr/>
            <p:nvPr/>
          </p:nvSpPr>
          <p:spPr>
            <a:xfrm>
              <a:off x="1600200" y="2340864"/>
              <a:ext cx="822960" cy="347472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rgbClr val="CBD5E1"/>
              </a:solidFill>
              <a:prstDash val="solid"/>
            </a:ln>
          </p:spPr>
          <p:txBody>
            <a:bodyPr/>
            <a:lstStyle/>
            <a:p>
              <a:endParaRPr lang="en-US" sz="16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5" name="Text 44">
              <a:extLst>
                <a:ext uri="{FF2B5EF4-FFF2-40B4-BE49-F238E27FC236}">
                  <a16:creationId xmlns:a16="http://schemas.microsoft.com/office/drawing/2014/main" id="{BED8CC67-2041-34A9-4458-76191555CEE8}"/>
                </a:ext>
              </a:extLst>
            </p:cNvPr>
            <p:cNvSpPr/>
            <p:nvPr/>
          </p:nvSpPr>
          <p:spPr>
            <a:xfrm>
              <a:off x="1645920" y="2386584"/>
              <a:ext cx="731520" cy="256032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pPr marL="0" indent="0" algn="ctr">
                <a:buNone/>
              </a:pPr>
              <a:r>
                <a:rPr lang="en-US" sz="1600" dirty="0">
                  <a:solidFill>
                    <a:srgbClr val="1E293B"/>
                  </a:solidFill>
                  <a:latin typeface="Arial" panose="020B0604020202020204" pitchFamily="34" charset="0"/>
                  <a:ea typeface="Calibri" pitchFamily="34" charset="-122"/>
                  <a:cs typeface="Arial" panose="020B0604020202020204" pitchFamily="34" charset="0"/>
                </a:rPr>
                <a:t>400</a:t>
              </a:r>
              <a:endParaRPr lang="en-US" sz="16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6" name="Shape 45">
              <a:extLst>
                <a:ext uri="{FF2B5EF4-FFF2-40B4-BE49-F238E27FC236}">
                  <a16:creationId xmlns:a16="http://schemas.microsoft.com/office/drawing/2014/main" id="{02E2EA93-51DC-0945-B31E-F24978766C08}"/>
                </a:ext>
              </a:extLst>
            </p:cNvPr>
            <p:cNvSpPr/>
            <p:nvPr/>
          </p:nvSpPr>
          <p:spPr>
            <a:xfrm>
              <a:off x="2423160" y="2340864"/>
              <a:ext cx="822960" cy="347472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rgbClr val="CBD5E1"/>
              </a:solidFill>
              <a:prstDash val="solid"/>
            </a:ln>
          </p:spPr>
          <p:txBody>
            <a:bodyPr/>
            <a:lstStyle/>
            <a:p>
              <a:endParaRPr lang="en-US" sz="16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7" name="Text 46">
              <a:extLst>
                <a:ext uri="{FF2B5EF4-FFF2-40B4-BE49-F238E27FC236}">
                  <a16:creationId xmlns:a16="http://schemas.microsoft.com/office/drawing/2014/main" id="{6848AC40-0DF3-C897-DA3F-BFFB7FDFCC7C}"/>
                </a:ext>
              </a:extLst>
            </p:cNvPr>
            <p:cNvSpPr/>
            <p:nvPr/>
          </p:nvSpPr>
          <p:spPr>
            <a:xfrm>
              <a:off x="2468880" y="2386584"/>
              <a:ext cx="731520" cy="256032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pPr marL="0" indent="0" algn="ctr">
                <a:buNone/>
              </a:pPr>
              <a:r>
                <a:rPr lang="en-US" sz="1600" dirty="0">
                  <a:solidFill>
                    <a:srgbClr val="1E293B"/>
                  </a:solidFill>
                  <a:latin typeface="Arial" panose="020B0604020202020204" pitchFamily="34" charset="0"/>
                  <a:ea typeface="Calibri" pitchFamily="34" charset="-122"/>
                  <a:cs typeface="Arial" panose="020B0604020202020204" pitchFamily="34" charset="0"/>
                </a:rPr>
                <a:t>200</a:t>
              </a:r>
              <a:endParaRPr lang="en-US" sz="16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8" name="Shape 47">
              <a:extLst>
                <a:ext uri="{FF2B5EF4-FFF2-40B4-BE49-F238E27FC236}">
                  <a16:creationId xmlns:a16="http://schemas.microsoft.com/office/drawing/2014/main" id="{F0F9E3B2-C64A-733D-5658-56057104E4AD}"/>
                </a:ext>
              </a:extLst>
            </p:cNvPr>
            <p:cNvSpPr/>
            <p:nvPr/>
          </p:nvSpPr>
          <p:spPr>
            <a:xfrm>
              <a:off x="3246120" y="2340864"/>
              <a:ext cx="640080" cy="347472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rgbClr val="CBD5E1"/>
              </a:solidFill>
              <a:prstDash val="solid"/>
            </a:ln>
          </p:spPr>
          <p:txBody>
            <a:bodyPr/>
            <a:lstStyle/>
            <a:p>
              <a:endParaRPr lang="en-US" sz="16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9" name="Text 48">
              <a:extLst>
                <a:ext uri="{FF2B5EF4-FFF2-40B4-BE49-F238E27FC236}">
                  <a16:creationId xmlns:a16="http://schemas.microsoft.com/office/drawing/2014/main" id="{473D9C8F-BC8B-251B-CC0D-45E834000CB3}"/>
                </a:ext>
              </a:extLst>
            </p:cNvPr>
            <p:cNvSpPr/>
            <p:nvPr/>
          </p:nvSpPr>
          <p:spPr>
            <a:xfrm>
              <a:off x="3291840" y="2386584"/>
              <a:ext cx="548640" cy="256032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pPr marL="0" indent="0" algn="ctr">
                <a:buNone/>
              </a:pPr>
              <a:r>
                <a:rPr lang="en-US" sz="1600" dirty="0">
                  <a:solidFill>
                    <a:srgbClr val="1E293B"/>
                  </a:solidFill>
                  <a:latin typeface="Arial" panose="020B0604020202020204" pitchFamily="34" charset="0"/>
                  <a:ea typeface="Calibri" pitchFamily="34" charset="-122"/>
                  <a:cs typeface="Arial" panose="020B0604020202020204" pitchFamily="34" charset="0"/>
                </a:rPr>
                <a:t>132 </a:t>
              </a:r>
              <a:endParaRPr lang="en-US" sz="16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0" name="Shape 49">
              <a:extLst>
                <a:ext uri="{FF2B5EF4-FFF2-40B4-BE49-F238E27FC236}">
                  <a16:creationId xmlns:a16="http://schemas.microsoft.com/office/drawing/2014/main" id="{55EE721B-7F0F-C624-677D-4113701F3600}"/>
                </a:ext>
              </a:extLst>
            </p:cNvPr>
            <p:cNvSpPr/>
            <p:nvPr/>
          </p:nvSpPr>
          <p:spPr>
            <a:xfrm>
              <a:off x="3886200" y="2340864"/>
              <a:ext cx="3474720" cy="347472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rgbClr val="CBD5E1"/>
              </a:solidFill>
              <a:prstDash val="solid"/>
            </a:ln>
          </p:spPr>
          <p:txBody>
            <a:bodyPr/>
            <a:lstStyle/>
            <a:p>
              <a:endParaRPr lang="en-US" sz="16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1" name="Text 50">
              <a:extLst>
                <a:ext uri="{FF2B5EF4-FFF2-40B4-BE49-F238E27FC236}">
                  <a16:creationId xmlns:a16="http://schemas.microsoft.com/office/drawing/2014/main" id="{EB818A4B-568E-2B11-D6B0-5D6580BF2731}"/>
                </a:ext>
              </a:extLst>
            </p:cNvPr>
            <p:cNvSpPr/>
            <p:nvPr/>
          </p:nvSpPr>
          <p:spPr>
            <a:xfrm>
              <a:off x="3931920" y="2386584"/>
              <a:ext cx="3383280" cy="256032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pPr marL="0" indent="0" algn="ctr">
                <a:buNone/>
              </a:pPr>
              <a:r>
                <a:rPr lang="en-US" sz="1600" dirty="0">
                  <a:solidFill>
                    <a:srgbClr val="1E293B"/>
                  </a:solidFill>
                  <a:latin typeface="Arial" panose="020B0604020202020204" pitchFamily="34" charset="0"/>
                  <a:ea typeface="Calibri" pitchFamily="34" charset="-122"/>
                  <a:cs typeface="Arial" panose="020B0604020202020204" pitchFamily="34" charset="0"/>
                </a:rPr>
                <a:t>NTPC GE Power Services Pvt Ltd</a:t>
              </a:r>
              <a:endParaRPr lang="en-US" sz="16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2" name="Shape 51">
              <a:extLst>
                <a:ext uri="{FF2B5EF4-FFF2-40B4-BE49-F238E27FC236}">
                  <a16:creationId xmlns:a16="http://schemas.microsoft.com/office/drawing/2014/main" id="{353E5BEB-0B96-7396-865F-5D63B120AF74}"/>
                </a:ext>
              </a:extLst>
            </p:cNvPr>
            <p:cNvSpPr/>
            <p:nvPr/>
          </p:nvSpPr>
          <p:spPr>
            <a:xfrm>
              <a:off x="7360920" y="2340864"/>
              <a:ext cx="1371600" cy="347472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rgbClr val="CBD5E1"/>
              </a:solidFill>
              <a:prstDash val="solid"/>
            </a:ln>
          </p:spPr>
          <p:txBody>
            <a:bodyPr/>
            <a:lstStyle/>
            <a:p>
              <a:endParaRPr lang="en-US" sz="16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3" name="Text 52">
              <a:extLst>
                <a:ext uri="{FF2B5EF4-FFF2-40B4-BE49-F238E27FC236}">
                  <a16:creationId xmlns:a16="http://schemas.microsoft.com/office/drawing/2014/main" id="{A18888D6-F1C6-8671-01D7-1EC9D616CEA7}"/>
                </a:ext>
              </a:extLst>
            </p:cNvPr>
            <p:cNvSpPr/>
            <p:nvPr/>
          </p:nvSpPr>
          <p:spPr>
            <a:xfrm>
              <a:off x="7406640" y="2386584"/>
              <a:ext cx="1280160" cy="256032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pPr marL="0" indent="0" algn="ctr">
                <a:buNone/>
              </a:pPr>
              <a:r>
                <a:rPr lang="en-US" sz="1600" dirty="0">
                  <a:solidFill>
                    <a:srgbClr val="1E293B"/>
                  </a:solidFill>
                  <a:latin typeface="Arial" panose="020B0604020202020204" pitchFamily="34" charset="0"/>
                  <a:ea typeface="Calibri" pitchFamily="34" charset="-122"/>
                  <a:cs typeface="Arial" panose="020B0604020202020204" pitchFamily="34" charset="0"/>
                </a:rPr>
                <a:t>15</a:t>
              </a:r>
              <a:endParaRPr lang="en-US" sz="16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4" name="Shape 53">
              <a:extLst>
                <a:ext uri="{FF2B5EF4-FFF2-40B4-BE49-F238E27FC236}">
                  <a16:creationId xmlns:a16="http://schemas.microsoft.com/office/drawing/2014/main" id="{C693D392-9B07-44B6-D36F-ABA32CB5733D}"/>
                </a:ext>
              </a:extLst>
            </p:cNvPr>
            <p:cNvSpPr/>
            <p:nvPr/>
          </p:nvSpPr>
          <p:spPr>
            <a:xfrm>
              <a:off x="320040" y="2688336"/>
              <a:ext cx="1280160" cy="347472"/>
            </a:xfrm>
            <a:prstGeom prst="rect">
              <a:avLst/>
            </a:prstGeom>
            <a:solidFill>
              <a:srgbClr val="F1F5F9"/>
            </a:solidFill>
            <a:ln w="12700">
              <a:solidFill>
                <a:srgbClr val="CBD5E1"/>
              </a:solidFill>
              <a:prstDash val="solid"/>
            </a:ln>
          </p:spPr>
          <p:txBody>
            <a:bodyPr/>
            <a:lstStyle/>
            <a:p>
              <a:endParaRPr lang="en-US" sz="16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5" name="Text 54">
              <a:extLst>
                <a:ext uri="{FF2B5EF4-FFF2-40B4-BE49-F238E27FC236}">
                  <a16:creationId xmlns:a16="http://schemas.microsoft.com/office/drawing/2014/main" id="{5B5427C6-70EF-D653-32AA-7E781CAED1D9}"/>
                </a:ext>
              </a:extLst>
            </p:cNvPr>
            <p:cNvSpPr/>
            <p:nvPr/>
          </p:nvSpPr>
          <p:spPr>
            <a:xfrm>
              <a:off x="365760" y="2734056"/>
              <a:ext cx="1188720" cy="256032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pPr marL="0" indent="0" algn="l">
                <a:buNone/>
              </a:pPr>
              <a:r>
                <a:rPr lang="en-US" sz="1600" dirty="0">
                  <a:solidFill>
                    <a:srgbClr val="1E293B"/>
                  </a:solidFill>
                  <a:latin typeface="Arial" panose="020B0604020202020204" pitchFamily="34" charset="0"/>
                  <a:ea typeface="Calibri" pitchFamily="34" charset="-122"/>
                  <a:cs typeface="Arial" panose="020B0604020202020204" pitchFamily="34" charset="0"/>
                </a:rPr>
                <a:t>Nabi Nagar</a:t>
              </a:r>
              <a:endParaRPr lang="en-US" sz="16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6" name="Shape 55">
              <a:extLst>
                <a:ext uri="{FF2B5EF4-FFF2-40B4-BE49-F238E27FC236}">
                  <a16:creationId xmlns:a16="http://schemas.microsoft.com/office/drawing/2014/main" id="{16F26BAF-50FC-C723-9295-F8EA30F1A79B}"/>
                </a:ext>
              </a:extLst>
            </p:cNvPr>
            <p:cNvSpPr/>
            <p:nvPr/>
          </p:nvSpPr>
          <p:spPr>
            <a:xfrm>
              <a:off x="1600200" y="2688336"/>
              <a:ext cx="822960" cy="347472"/>
            </a:xfrm>
            <a:prstGeom prst="rect">
              <a:avLst/>
            </a:prstGeom>
            <a:solidFill>
              <a:srgbClr val="F1F5F9"/>
            </a:solidFill>
            <a:ln w="12700">
              <a:solidFill>
                <a:srgbClr val="CBD5E1"/>
              </a:solidFill>
              <a:prstDash val="solid"/>
            </a:ln>
          </p:spPr>
          <p:txBody>
            <a:bodyPr/>
            <a:lstStyle/>
            <a:p>
              <a:endParaRPr lang="en-US" sz="16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7" name="Text 56">
              <a:extLst>
                <a:ext uri="{FF2B5EF4-FFF2-40B4-BE49-F238E27FC236}">
                  <a16:creationId xmlns:a16="http://schemas.microsoft.com/office/drawing/2014/main" id="{F280F48F-7029-727C-11EA-7D479CEB1193}"/>
                </a:ext>
              </a:extLst>
            </p:cNvPr>
            <p:cNvSpPr/>
            <p:nvPr/>
          </p:nvSpPr>
          <p:spPr>
            <a:xfrm>
              <a:off x="1645920" y="2734056"/>
              <a:ext cx="731520" cy="256032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pPr marL="0" indent="0" algn="ctr">
                <a:buNone/>
              </a:pPr>
              <a:r>
                <a:rPr lang="en-US" sz="1600" dirty="0">
                  <a:solidFill>
                    <a:srgbClr val="1E293B"/>
                  </a:solidFill>
                  <a:latin typeface="Arial" panose="020B0604020202020204" pitchFamily="34" charset="0"/>
                  <a:ea typeface="Calibri" pitchFamily="34" charset="-122"/>
                  <a:cs typeface="Arial" panose="020B0604020202020204" pitchFamily="34" charset="0"/>
                </a:rPr>
                <a:t>400</a:t>
              </a:r>
              <a:endParaRPr lang="en-US" sz="16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8" name="Shape 57">
              <a:extLst>
                <a:ext uri="{FF2B5EF4-FFF2-40B4-BE49-F238E27FC236}">
                  <a16:creationId xmlns:a16="http://schemas.microsoft.com/office/drawing/2014/main" id="{FABAD918-61A0-10F2-0EA7-EE83E3ABB05D}"/>
                </a:ext>
              </a:extLst>
            </p:cNvPr>
            <p:cNvSpPr/>
            <p:nvPr/>
          </p:nvSpPr>
          <p:spPr>
            <a:xfrm>
              <a:off x="2423160" y="2688336"/>
              <a:ext cx="822960" cy="347472"/>
            </a:xfrm>
            <a:prstGeom prst="rect">
              <a:avLst/>
            </a:prstGeom>
            <a:solidFill>
              <a:srgbClr val="F1F5F9"/>
            </a:solidFill>
            <a:ln w="12700">
              <a:solidFill>
                <a:srgbClr val="CBD5E1"/>
              </a:solidFill>
              <a:prstDash val="solid"/>
            </a:ln>
          </p:spPr>
          <p:txBody>
            <a:bodyPr/>
            <a:lstStyle/>
            <a:p>
              <a:endParaRPr lang="en-US" sz="16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9" name="Text 58">
              <a:extLst>
                <a:ext uri="{FF2B5EF4-FFF2-40B4-BE49-F238E27FC236}">
                  <a16:creationId xmlns:a16="http://schemas.microsoft.com/office/drawing/2014/main" id="{3AD3BCEF-B1D3-9561-41B8-9F76EE4ABCDF}"/>
                </a:ext>
              </a:extLst>
            </p:cNvPr>
            <p:cNvSpPr/>
            <p:nvPr/>
          </p:nvSpPr>
          <p:spPr>
            <a:xfrm>
              <a:off x="2468880" y="2734056"/>
              <a:ext cx="731520" cy="256032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pPr marL="0" indent="0" algn="ctr">
                <a:buNone/>
              </a:pPr>
              <a:r>
                <a:rPr lang="en-US" sz="1600" dirty="0">
                  <a:solidFill>
                    <a:srgbClr val="1E293B"/>
                  </a:solidFill>
                  <a:latin typeface="Arial" panose="020B0604020202020204" pitchFamily="34" charset="0"/>
                  <a:ea typeface="Calibri" pitchFamily="34" charset="-122"/>
                  <a:cs typeface="Arial" panose="020B0604020202020204" pitchFamily="34" charset="0"/>
                </a:rPr>
                <a:t>200</a:t>
              </a:r>
              <a:endParaRPr lang="en-US" sz="16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0" name="Shape 59">
              <a:extLst>
                <a:ext uri="{FF2B5EF4-FFF2-40B4-BE49-F238E27FC236}">
                  <a16:creationId xmlns:a16="http://schemas.microsoft.com/office/drawing/2014/main" id="{53CA1115-A342-5D5D-7CC5-B0F393027912}"/>
                </a:ext>
              </a:extLst>
            </p:cNvPr>
            <p:cNvSpPr/>
            <p:nvPr/>
          </p:nvSpPr>
          <p:spPr>
            <a:xfrm>
              <a:off x="3246120" y="2688336"/>
              <a:ext cx="640080" cy="347472"/>
            </a:xfrm>
            <a:prstGeom prst="rect">
              <a:avLst/>
            </a:prstGeom>
            <a:solidFill>
              <a:srgbClr val="F1F5F9"/>
            </a:solidFill>
            <a:ln w="12700">
              <a:solidFill>
                <a:srgbClr val="CBD5E1"/>
              </a:solidFill>
              <a:prstDash val="solid"/>
            </a:ln>
          </p:spPr>
          <p:txBody>
            <a:bodyPr/>
            <a:lstStyle/>
            <a:p>
              <a:endParaRPr lang="en-US" sz="16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1" name="Text 60">
              <a:extLst>
                <a:ext uri="{FF2B5EF4-FFF2-40B4-BE49-F238E27FC236}">
                  <a16:creationId xmlns:a16="http://schemas.microsoft.com/office/drawing/2014/main" id="{C82BE23F-C2BF-7EB8-58B1-80A9C8C3ABA7}"/>
                </a:ext>
              </a:extLst>
            </p:cNvPr>
            <p:cNvSpPr/>
            <p:nvPr/>
          </p:nvSpPr>
          <p:spPr>
            <a:xfrm>
              <a:off x="3291840" y="2734056"/>
              <a:ext cx="548640" cy="256032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pPr marL="0" indent="0" algn="ctr">
                <a:buNone/>
              </a:pPr>
              <a:r>
                <a:rPr lang="en-US" sz="1600" dirty="0">
                  <a:solidFill>
                    <a:srgbClr val="1E293B"/>
                  </a:solidFill>
                  <a:latin typeface="Arial" panose="020B0604020202020204" pitchFamily="34" charset="0"/>
                  <a:ea typeface="Calibri" pitchFamily="34" charset="-122"/>
                  <a:cs typeface="Arial" panose="020B0604020202020204" pitchFamily="34" charset="0"/>
                </a:rPr>
                <a:t>132 </a:t>
              </a:r>
              <a:endParaRPr lang="en-US" sz="16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2" name="Shape 61">
              <a:extLst>
                <a:ext uri="{FF2B5EF4-FFF2-40B4-BE49-F238E27FC236}">
                  <a16:creationId xmlns:a16="http://schemas.microsoft.com/office/drawing/2014/main" id="{4FA27D52-6F2B-3361-108B-0FB57C25DA72}"/>
                </a:ext>
              </a:extLst>
            </p:cNvPr>
            <p:cNvSpPr/>
            <p:nvPr/>
          </p:nvSpPr>
          <p:spPr>
            <a:xfrm>
              <a:off x="3886200" y="2688336"/>
              <a:ext cx="3474720" cy="347472"/>
            </a:xfrm>
            <a:prstGeom prst="rect">
              <a:avLst/>
            </a:prstGeom>
            <a:solidFill>
              <a:srgbClr val="F1F5F9"/>
            </a:solidFill>
            <a:ln w="12700">
              <a:solidFill>
                <a:srgbClr val="CBD5E1"/>
              </a:solidFill>
              <a:prstDash val="solid"/>
            </a:ln>
          </p:spPr>
          <p:txBody>
            <a:bodyPr/>
            <a:lstStyle/>
            <a:p>
              <a:endParaRPr lang="en-US" sz="16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3" name="Text 62">
              <a:extLst>
                <a:ext uri="{FF2B5EF4-FFF2-40B4-BE49-F238E27FC236}">
                  <a16:creationId xmlns:a16="http://schemas.microsoft.com/office/drawing/2014/main" id="{3627A084-512E-74D6-B430-6E4C82ADD674}"/>
                </a:ext>
              </a:extLst>
            </p:cNvPr>
            <p:cNvSpPr/>
            <p:nvPr/>
          </p:nvSpPr>
          <p:spPr>
            <a:xfrm>
              <a:off x="3931920" y="2734056"/>
              <a:ext cx="3383280" cy="256032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pPr marL="0" indent="0" algn="ctr">
                <a:buNone/>
              </a:pPr>
              <a:r>
                <a:rPr lang="en-US" sz="1600" dirty="0">
                  <a:solidFill>
                    <a:srgbClr val="1E293B"/>
                  </a:solidFill>
                  <a:latin typeface="Arial" panose="020B0604020202020204" pitchFamily="34" charset="0"/>
                  <a:ea typeface="Calibri" pitchFamily="34" charset="-122"/>
                  <a:cs typeface="Arial" panose="020B0604020202020204" pitchFamily="34" charset="0"/>
                </a:rPr>
                <a:t>Page Digitek</a:t>
              </a:r>
              <a:endParaRPr lang="en-US" sz="16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4" name="Shape 63">
              <a:extLst>
                <a:ext uri="{FF2B5EF4-FFF2-40B4-BE49-F238E27FC236}">
                  <a16:creationId xmlns:a16="http://schemas.microsoft.com/office/drawing/2014/main" id="{206D0F68-8A79-DBFD-A80B-1499CF22D9C7}"/>
                </a:ext>
              </a:extLst>
            </p:cNvPr>
            <p:cNvSpPr/>
            <p:nvPr/>
          </p:nvSpPr>
          <p:spPr>
            <a:xfrm>
              <a:off x="7360920" y="2688336"/>
              <a:ext cx="1371600" cy="347472"/>
            </a:xfrm>
            <a:prstGeom prst="rect">
              <a:avLst/>
            </a:prstGeom>
            <a:solidFill>
              <a:srgbClr val="F1F5F9"/>
            </a:solidFill>
            <a:ln w="12700">
              <a:solidFill>
                <a:srgbClr val="CBD5E1"/>
              </a:solidFill>
              <a:prstDash val="solid"/>
            </a:ln>
          </p:spPr>
          <p:txBody>
            <a:bodyPr/>
            <a:lstStyle/>
            <a:p>
              <a:endParaRPr lang="en-US" sz="16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5" name="Text 64">
              <a:extLst>
                <a:ext uri="{FF2B5EF4-FFF2-40B4-BE49-F238E27FC236}">
                  <a16:creationId xmlns:a16="http://schemas.microsoft.com/office/drawing/2014/main" id="{9F9BE753-C2A6-BC32-8981-E2224DEE7F4C}"/>
                </a:ext>
              </a:extLst>
            </p:cNvPr>
            <p:cNvSpPr/>
            <p:nvPr/>
          </p:nvSpPr>
          <p:spPr>
            <a:xfrm>
              <a:off x="7406640" y="2734056"/>
              <a:ext cx="1280160" cy="256032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pPr marL="0" indent="0" algn="ctr">
                <a:buNone/>
              </a:pPr>
              <a:r>
                <a:rPr lang="en-US" sz="1600" dirty="0">
                  <a:solidFill>
                    <a:srgbClr val="1E293B"/>
                  </a:solidFill>
                  <a:latin typeface="Arial" panose="020B0604020202020204" pitchFamily="34" charset="0"/>
                  <a:ea typeface="Calibri" pitchFamily="34" charset="-122"/>
                  <a:cs typeface="Arial" panose="020B0604020202020204" pitchFamily="34" charset="0"/>
                </a:rPr>
                <a:t>15</a:t>
              </a:r>
              <a:endParaRPr lang="en-US" sz="16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6" name="Shape 65">
              <a:extLst>
                <a:ext uri="{FF2B5EF4-FFF2-40B4-BE49-F238E27FC236}">
                  <a16:creationId xmlns:a16="http://schemas.microsoft.com/office/drawing/2014/main" id="{388BFD20-067D-AE80-56EE-16EE209C1D4F}"/>
                </a:ext>
              </a:extLst>
            </p:cNvPr>
            <p:cNvSpPr/>
            <p:nvPr/>
          </p:nvSpPr>
          <p:spPr>
            <a:xfrm>
              <a:off x="320040" y="3035808"/>
              <a:ext cx="1280160" cy="347472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rgbClr val="CBD5E1"/>
              </a:solidFill>
              <a:prstDash val="solid"/>
            </a:ln>
          </p:spPr>
          <p:txBody>
            <a:bodyPr/>
            <a:lstStyle/>
            <a:p>
              <a:endParaRPr lang="en-US" sz="16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7" name="Text 66">
              <a:extLst>
                <a:ext uri="{FF2B5EF4-FFF2-40B4-BE49-F238E27FC236}">
                  <a16:creationId xmlns:a16="http://schemas.microsoft.com/office/drawing/2014/main" id="{74DCA8E4-245B-3F83-8E28-2EC62B70EBB2}"/>
                </a:ext>
              </a:extLst>
            </p:cNvPr>
            <p:cNvSpPr/>
            <p:nvPr/>
          </p:nvSpPr>
          <p:spPr>
            <a:xfrm>
              <a:off x="365760" y="3081528"/>
              <a:ext cx="1188720" cy="256032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pPr marL="0" indent="0" algn="l">
                <a:buNone/>
              </a:pPr>
              <a:r>
                <a:rPr lang="en-US" sz="1600" b="1" dirty="0">
                  <a:solidFill>
                    <a:srgbClr val="C00000"/>
                  </a:solidFill>
                  <a:latin typeface="Arial" panose="020B0604020202020204" pitchFamily="34" charset="0"/>
                  <a:ea typeface="Calibri" pitchFamily="34" charset="-122"/>
                  <a:cs typeface="Arial" panose="020B0604020202020204" pitchFamily="34" charset="0"/>
                </a:rPr>
                <a:t>Simhadri</a:t>
              </a:r>
              <a:endParaRPr lang="en-US" sz="16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8" name="Shape 67">
              <a:extLst>
                <a:ext uri="{FF2B5EF4-FFF2-40B4-BE49-F238E27FC236}">
                  <a16:creationId xmlns:a16="http://schemas.microsoft.com/office/drawing/2014/main" id="{0E0E180F-B171-BDF9-2CA1-32190DA9BD02}"/>
                </a:ext>
              </a:extLst>
            </p:cNvPr>
            <p:cNvSpPr/>
            <p:nvPr/>
          </p:nvSpPr>
          <p:spPr>
            <a:xfrm>
              <a:off x="1600200" y="3035808"/>
              <a:ext cx="822960" cy="347472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rgbClr val="CBD5E1"/>
              </a:solidFill>
              <a:prstDash val="solid"/>
            </a:ln>
          </p:spPr>
          <p:txBody>
            <a:bodyPr/>
            <a:lstStyle/>
            <a:p>
              <a:endParaRPr lang="en-US" sz="16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9" name="Text 68">
              <a:extLst>
                <a:ext uri="{FF2B5EF4-FFF2-40B4-BE49-F238E27FC236}">
                  <a16:creationId xmlns:a16="http://schemas.microsoft.com/office/drawing/2014/main" id="{CC5F96B9-683C-9BE4-88AA-B2283BD0CA67}"/>
                </a:ext>
              </a:extLst>
            </p:cNvPr>
            <p:cNvSpPr/>
            <p:nvPr/>
          </p:nvSpPr>
          <p:spPr>
            <a:xfrm>
              <a:off x="1645920" y="3081528"/>
              <a:ext cx="731520" cy="256032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pPr marL="0" indent="0" algn="ctr">
                <a:buNone/>
              </a:pPr>
              <a:r>
                <a:rPr lang="en-US" sz="1600" b="1" dirty="0">
                  <a:solidFill>
                    <a:srgbClr val="C00000"/>
                  </a:solidFill>
                  <a:latin typeface="Arial" panose="020B0604020202020204" pitchFamily="34" charset="0"/>
                  <a:ea typeface="Calibri" pitchFamily="34" charset="-122"/>
                  <a:cs typeface="Arial" panose="020B0604020202020204" pitchFamily="34" charset="0"/>
                </a:rPr>
                <a:t>290</a:t>
              </a:r>
              <a:endParaRPr lang="en-US" sz="16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0" name="Shape 69">
              <a:extLst>
                <a:ext uri="{FF2B5EF4-FFF2-40B4-BE49-F238E27FC236}">
                  <a16:creationId xmlns:a16="http://schemas.microsoft.com/office/drawing/2014/main" id="{4999934B-FCD3-B216-C854-8A996BE1CB2C}"/>
                </a:ext>
              </a:extLst>
            </p:cNvPr>
            <p:cNvSpPr/>
            <p:nvPr/>
          </p:nvSpPr>
          <p:spPr>
            <a:xfrm>
              <a:off x="2423160" y="3035808"/>
              <a:ext cx="822960" cy="347472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rgbClr val="CBD5E1"/>
              </a:solidFill>
              <a:prstDash val="solid"/>
            </a:ln>
          </p:spPr>
          <p:txBody>
            <a:bodyPr/>
            <a:lstStyle/>
            <a:p>
              <a:endParaRPr lang="en-US" sz="16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1" name="Text 70">
              <a:extLst>
                <a:ext uri="{FF2B5EF4-FFF2-40B4-BE49-F238E27FC236}">
                  <a16:creationId xmlns:a16="http://schemas.microsoft.com/office/drawing/2014/main" id="{6C62A5A0-500C-B5AA-2621-041631041883}"/>
                </a:ext>
              </a:extLst>
            </p:cNvPr>
            <p:cNvSpPr/>
            <p:nvPr/>
          </p:nvSpPr>
          <p:spPr>
            <a:xfrm>
              <a:off x="2468880" y="3081528"/>
              <a:ext cx="731520" cy="256032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pPr marL="0" indent="0" algn="ctr">
                <a:buNone/>
              </a:pPr>
              <a:r>
                <a:rPr lang="en-US" sz="1600" b="1" dirty="0">
                  <a:solidFill>
                    <a:srgbClr val="C00000"/>
                  </a:solidFill>
                  <a:latin typeface="Arial" panose="020B0604020202020204" pitchFamily="34" charset="0"/>
                  <a:ea typeface="Calibri" pitchFamily="34" charset="-122"/>
                  <a:cs typeface="Arial" panose="020B0604020202020204" pitchFamily="34" charset="0"/>
                </a:rPr>
                <a:t>145</a:t>
              </a:r>
              <a:endParaRPr lang="en-US" sz="16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2" name="Shape 71">
              <a:extLst>
                <a:ext uri="{FF2B5EF4-FFF2-40B4-BE49-F238E27FC236}">
                  <a16:creationId xmlns:a16="http://schemas.microsoft.com/office/drawing/2014/main" id="{65C43A84-E8EA-AB0C-BEAD-3E3E7A41BE71}"/>
                </a:ext>
              </a:extLst>
            </p:cNvPr>
            <p:cNvSpPr/>
            <p:nvPr/>
          </p:nvSpPr>
          <p:spPr>
            <a:xfrm>
              <a:off x="3246120" y="3035808"/>
              <a:ext cx="640080" cy="347472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rgbClr val="CBD5E1"/>
              </a:solidFill>
              <a:prstDash val="solid"/>
            </a:ln>
          </p:spPr>
          <p:txBody>
            <a:bodyPr/>
            <a:lstStyle/>
            <a:p>
              <a:endParaRPr lang="en-US" sz="16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3" name="Text 72">
              <a:extLst>
                <a:ext uri="{FF2B5EF4-FFF2-40B4-BE49-F238E27FC236}">
                  <a16:creationId xmlns:a16="http://schemas.microsoft.com/office/drawing/2014/main" id="{A3184265-5029-0537-DF91-6D3171B9CFF9}"/>
                </a:ext>
              </a:extLst>
            </p:cNvPr>
            <p:cNvSpPr/>
            <p:nvPr/>
          </p:nvSpPr>
          <p:spPr>
            <a:xfrm>
              <a:off x="3291840" y="3081528"/>
              <a:ext cx="548640" cy="256032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pPr marL="0" indent="0" algn="ctr">
                <a:buNone/>
              </a:pPr>
              <a:r>
                <a:rPr lang="en-US" sz="1600" b="1" dirty="0">
                  <a:solidFill>
                    <a:srgbClr val="C00000"/>
                  </a:solidFill>
                  <a:latin typeface="Arial" panose="020B0604020202020204" pitchFamily="34" charset="0"/>
                  <a:ea typeface="Calibri" pitchFamily="34" charset="-122"/>
                  <a:cs typeface="Arial" panose="020B0604020202020204" pitchFamily="34" charset="0"/>
                </a:rPr>
                <a:t>400</a:t>
              </a:r>
              <a:r>
                <a:rPr lang="en-US" sz="1600" dirty="0">
                  <a:solidFill>
                    <a:srgbClr val="1E293B"/>
                  </a:solidFill>
                  <a:latin typeface="Arial" panose="020B0604020202020204" pitchFamily="34" charset="0"/>
                  <a:ea typeface="Calibri" pitchFamily="34" charset="-122"/>
                  <a:cs typeface="Arial" panose="020B0604020202020204" pitchFamily="34" charset="0"/>
                </a:rPr>
                <a:t> </a:t>
              </a:r>
              <a:endParaRPr lang="en-US" sz="16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4" name="Shape 73">
              <a:extLst>
                <a:ext uri="{FF2B5EF4-FFF2-40B4-BE49-F238E27FC236}">
                  <a16:creationId xmlns:a16="http://schemas.microsoft.com/office/drawing/2014/main" id="{36BD6472-37DC-406F-A50B-A2CF9A42DE1D}"/>
                </a:ext>
              </a:extLst>
            </p:cNvPr>
            <p:cNvSpPr/>
            <p:nvPr/>
          </p:nvSpPr>
          <p:spPr>
            <a:xfrm>
              <a:off x="3886200" y="3035808"/>
              <a:ext cx="3474720" cy="347472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rgbClr val="CBD5E1"/>
              </a:solidFill>
              <a:prstDash val="solid"/>
            </a:ln>
          </p:spPr>
          <p:txBody>
            <a:bodyPr/>
            <a:lstStyle/>
            <a:p>
              <a:endParaRPr lang="en-US" sz="16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5" name="Text 74">
              <a:extLst>
                <a:ext uri="{FF2B5EF4-FFF2-40B4-BE49-F238E27FC236}">
                  <a16:creationId xmlns:a16="http://schemas.microsoft.com/office/drawing/2014/main" id="{E571A1E7-C29A-8FF1-00E4-86E1647A3C25}"/>
                </a:ext>
              </a:extLst>
            </p:cNvPr>
            <p:cNvSpPr/>
            <p:nvPr/>
          </p:nvSpPr>
          <p:spPr>
            <a:xfrm>
              <a:off x="3931920" y="3081528"/>
              <a:ext cx="3383280" cy="256032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pPr marL="0" indent="0" algn="ctr">
                <a:buNone/>
              </a:pPr>
              <a:r>
                <a:rPr lang="en-US" sz="1600" b="1" dirty="0">
                  <a:solidFill>
                    <a:srgbClr val="C00000"/>
                  </a:solidFill>
                  <a:latin typeface="Arial" panose="020B0604020202020204" pitchFamily="34" charset="0"/>
                  <a:ea typeface="Calibri" pitchFamily="34" charset="-122"/>
                  <a:cs typeface="Arial" panose="020B0604020202020204" pitchFamily="34" charset="0"/>
                </a:rPr>
                <a:t>Enrich Energy Pvt Ltd</a:t>
              </a:r>
              <a:endParaRPr lang="en-US" sz="16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6" name="Shape 75">
              <a:extLst>
                <a:ext uri="{FF2B5EF4-FFF2-40B4-BE49-F238E27FC236}">
                  <a16:creationId xmlns:a16="http://schemas.microsoft.com/office/drawing/2014/main" id="{E0CA4EB4-D275-115A-0105-88FE4D041EE2}"/>
                </a:ext>
              </a:extLst>
            </p:cNvPr>
            <p:cNvSpPr/>
            <p:nvPr/>
          </p:nvSpPr>
          <p:spPr>
            <a:xfrm>
              <a:off x="7360920" y="3035808"/>
              <a:ext cx="1371600" cy="347472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rgbClr val="CBD5E1"/>
              </a:solidFill>
              <a:prstDash val="solid"/>
            </a:ln>
          </p:spPr>
          <p:txBody>
            <a:bodyPr/>
            <a:lstStyle/>
            <a:p>
              <a:endParaRPr lang="en-US" sz="16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7" name="Text 76">
              <a:extLst>
                <a:ext uri="{FF2B5EF4-FFF2-40B4-BE49-F238E27FC236}">
                  <a16:creationId xmlns:a16="http://schemas.microsoft.com/office/drawing/2014/main" id="{32ABAAA8-2671-310F-9F74-67AE04D40DCD}"/>
                </a:ext>
              </a:extLst>
            </p:cNvPr>
            <p:cNvSpPr/>
            <p:nvPr/>
          </p:nvSpPr>
          <p:spPr>
            <a:xfrm>
              <a:off x="7406640" y="3081528"/>
              <a:ext cx="1280160" cy="256032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pPr marL="0" indent="0" algn="ctr">
                <a:buNone/>
              </a:pPr>
              <a:r>
                <a:rPr lang="en-US" sz="1600" dirty="0">
                  <a:solidFill>
                    <a:srgbClr val="1E293B"/>
                  </a:solidFill>
                  <a:latin typeface="Arial" panose="020B0604020202020204" pitchFamily="34" charset="0"/>
                  <a:ea typeface="Calibri" pitchFamily="34" charset="-122"/>
                  <a:cs typeface="Arial" panose="020B0604020202020204" pitchFamily="34" charset="0"/>
                </a:rPr>
                <a:t>15</a:t>
              </a:r>
              <a:endParaRPr lang="en-US" sz="16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8" name="Shape 77">
              <a:extLst>
                <a:ext uri="{FF2B5EF4-FFF2-40B4-BE49-F238E27FC236}">
                  <a16:creationId xmlns:a16="http://schemas.microsoft.com/office/drawing/2014/main" id="{F18D1A5A-3C24-68BB-EE98-5F8237816DD3}"/>
                </a:ext>
              </a:extLst>
            </p:cNvPr>
            <p:cNvSpPr/>
            <p:nvPr/>
          </p:nvSpPr>
          <p:spPr>
            <a:xfrm>
              <a:off x="320040" y="3383280"/>
              <a:ext cx="1280160" cy="347472"/>
            </a:xfrm>
            <a:prstGeom prst="rect">
              <a:avLst/>
            </a:prstGeom>
            <a:solidFill>
              <a:srgbClr val="F1F5F9"/>
            </a:solidFill>
            <a:ln w="12700">
              <a:solidFill>
                <a:srgbClr val="CBD5E1"/>
              </a:solidFill>
              <a:prstDash val="solid"/>
            </a:ln>
          </p:spPr>
          <p:txBody>
            <a:bodyPr/>
            <a:lstStyle/>
            <a:p>
              <a:endParaRPr lang="en-US" sz="16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9" name="Text 78">
              <a:extLst>
                <a:ext uri="{FF2B5EF4-FFF2-40B4-BE49-F238E27FC236}">
                  <a16:creationId xmlns:a16="http://schemas.microsoft.com/office/drawing/2014/main" id="{32339E8A-6C1C-56F4-99BE-1CC16C01DF44}"/>
                </a:ext>
              </a:extLst>
            </p:cNvPr>
            <p:cNvSpPr/>
            <p:nvPr/>
          </p:nvSpPr>
          <p:spPr>
            <a:xfrm>
              <a:off x="365760" y="3429000"/>
              <a:ext cx="1188720" cy="256032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pPr marL="0" indent="0" algn="l">
                <a:buNone/>
              </a:pPr>
              <a:r>
                <a:rPr lang="en-US" sz="1600" dirty="0">
                  <a:solidFill>
                    <a:srgbClr val="1E293B"/>
                  </a:solidFill>
                  <a:latin typeface="Arial" panose="020B0604020202020204" pitchFamily="34" charset="0"/>
                  <a:ea typeface="Calibri" pitchFamily="34" charset="-122"/>
                  <a:cs typeface="Arial" panose="020B0604020202020204" pitchFamily="34" charset="0"/>
                </a:rPr>
                <a:t>Solapur</a:t>
              </a:r>
              <a:endParaRPr lang="en-US" sz="16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0" name="Shape 79">
              <a:extLst>
                <a:ext uri="{FF2B5EF4-FFF2-40B4-BE49-F238E27FC236}">
                  <a16:creationId xmlns:a16="http://schemas.microsoft.com/office/drawing/2014/main" id="{FE1F8EFE-4AEB-9933-9DA7-3192BDE713B0}"/>
                </a:ext>
              </a:extLst>
            </p:cNvPr>
            <p:cNvSpPr/>
            <p:nvPr/>
          </p:nvSpPr>
          <p:spPr>
            <a:xfrm>
              <a:off x="1600200" y="3383280"/>
              <a:ext cx="822960" cy="347472"/>
            </a:xfrm>
            <a:prstGeom prst="rect">
              <a:avLst/>
            </a:prstGeom>
            <a:solidFill>
              <a:srgbClr val="F1F5F9"/>
            </a:solidFill>
            <a:ln w="12700">
              <a:solidFill>
                <a:srgbClr val="CBD5E1"/>
              </a:solidFill>
              <a:prstDash val="solid"/>
            </a:ln>
          </p:spPr>
          <p:txBody>
            <a:bodyPr/>
            <a:lstStyle/>
            <a:p>
              <a:endParaRPr lang="en-US" sz="16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1" name="Text 80">
              <a:extLst>
                <a:ext uri="{FF2B5EF4-FFF2-40B4-BE49-F238E27FC236}">
                  <a16:creationId xmlns:a16="http://schemas.microsoft.com/office/drawing/2014/main" id="{F88E1ABB-E362-FFC8-F830-55F39029923A}"/>
                </a:ext>
              </a:extLst>
            </p:cNvPr>
            <p:cNvSpPr/>
            <p:nvPr/>
          </p:nvSpPr>
          <p:spPr>
            <a:xfrm>
              <a:off x="1645920" y="3429000"/>
              <a:ext cx="731520" cy="256032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pPr marL="0" indent="0" algn="ctr">
                <a:buNone/>
              </a:pPr>
              <a:r>
                <a:rPr lang="en-US" sz="1600" dirty="0">
                  <a:solidFill>
                    <a:srgbClr val="1E293B"/>
                  </a:solidFill>
                  <a:latin typeface="Arial" panose="020B0604020202020204" pitchFamily="34" charset="0"/>
                  <a:ea typeface="Calibri" pitchFamily="34" charset="-122"/>
                  <a:cs typeface="Arial" panose="020B0604020202020204" pitchFamily="34" charset="0"/>
                </a:rPr>
                <a:t>264 +150</a:t>
              </a:r>
              <a:endParaRPr lang="en-US" sz="16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2" name="Shape 81">
              <a:extLst>
                <a:ext uri="{FF2B5EF4-FFF2-40B4-BE49-F238E27FC236}">
                  <a16:creationId xmlns:a16="http://schemas.microsoft.com/office/drawing/2014/main" id="{78B77356-548B-4AE1-D699-E82274C790AD}"/>
                </a:ext>
              </a:extLst>
            </p:cNvPr>
            <p:cNvSpPr/>
            <p:nvPr/>
          </p:nvSpPr>
          <p:spPr>
            <a:xfrm>
              <a:off x="2423160" y="3383280"/>
              <a:ext cx="822960" cy="347472"/>
            </a:xfrm>
            <a:prstGeom prst="rect">
              <a:avLst/>
            </a:prstGeom>
            <a:solidFill>
              <a:srgbClr val="F1F5F9"/>
            </a:solidFill>
            <a:ln w="12700">
              <a:solidFill>
                <a:srgbClr val="CBD5E1"/>
              </a:solidFill>
              <a:prstDash val="solid"/>
            </a:ln>
          </p:spPr>
          <p:txBody>
            <a:bodyPr/>
            <a:lstStyle/>
            <a:p>
              <a:endParaRPr lang="en-US" sz="16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3" name="Text 82">
              <a:extLst>
                <a:ext uri="{FF2B5EF4-FFF2-40B4-BE49-F238E27FC236}">
                  <a16:creationId xmlns:a16="http://schemas.microsoft.com/office/drawing/2014/main" id="{C4189617-CD63-3CBF-1F7F-4D16981FEBD8}"/>
                </a:ext>
              </a:extLst>
            </p:cNvPr>
            <p:cNvSpPr/>
            <p:nvPr/>
          </p:nvSpPr>
          <p:spPr>
            <a:xfrm>
              <a:off x="2468880" y="3429000"/>
              <a:ext cx="731520" cy="256032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pPr marL="0" indent="0" algn="ctr">
                <a:buNone/>
              </a:pPr>
              <a:r>
                <a:rPr lang="en-US" sz="1600" dirty="0">
                  <a:solidFill>
                    <a:srgbClr val="1E293B"/>
                  </a:solidFill>
                  <a:latin typeface="Arial" panose="020B0604020202020204" pitchFamily="34" charset="0"/>
                  <a:ea typeface="Calibri" pitchFamily="34" charset="-122"/>
                  <a:cs typeface="Arial" panose="020B0604020202020204" pitchFamily="34" charset="0"/>
                </a:rPr>
                <a:t>132 +75 </a:t>
              </a:r>
              <a:endParaRPr lang="en-US" sz="16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4" name="Shape 83">
              <a:extLst>
                <a:ext uri="{FF2B5EF4-FFF2-40B4-BE49-F238E27FC236}">
                  <a16:creationId xmlns:a16="http://schemas.microsoft.com/office/drawing/2014/main" id="{017C14E9-48FE-6306-7A85-6E9922EF14EA}"/>
                </a:ext>
              </a:extLst>
            </p:cNvPr>
            <p:cNvSpPr/>
            <p:nvPr/>
          </p:nvSpPr>
          <p:spPr>
            <a:xfrm>
              <a:off x="3246120" y="3383280"/>
              <a:ext cx="640080" cy="347472"/>
            </a:xfrm>
            <a:prstGeom prst="rect">
              <a:avLst/>
            </a:prstGeom>
            <a:solidFill>
              <a:srgbClr val="F1F5F9"/>
            </a:solidFill>
            <a:ln w="12700">
              <a:solidFill>
                <a:srgbClr val="CBD5E1"/>
              </a:solidFill>
              <a:prstDash val="solid"/>
            </a:ln>
          </p:spPr>
          <p:txBody>
            <a:bodyPr/>
            <a:lstStyle/>
            <a:p>
              <a:endParaRPr lang="en-US" sz="16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5" name="Text 84">
              <a:extLst>
                <a:ext uri="{FF2B5EF4-FFF2-40B4-BE49-F238E27FC236}">
                  <a16:creationId xmlns:a16="http://schemas.microsoft.com/office/drawing/2014/main" id="{3856B38E-898B-4325-32A6-108765F63920}"/>
                </a:ext>
              </a:extLst>
            </p:cNvPr>
            <p:cNvSpPr/>
            <p:nvPr/>
          </p:nvSpPr>
          <p:spPr>
            <a:xfrm>
              <a:off x="3291840" y="3429000"/>
              <a:ext cx="548640" cy="256032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pPr marL="0" indent="0" algn="ctr">
                <a:buNone/>
              </a:pPr>
              <a:r>
                <a:rPr lang="en-US" sz="1600" dirty="0">
                  <a:solidFill>
                    <a:srgbClr val="1E293B"/>
                  </a:solidFill>
                  <a:latin typeface="Arial" panose="020B0604020202020204" pitchFamily="34" charset="0"/>
                  <a:ea typeface="Calibri" pitchFamily="34" charset="-122"/>
                  <a:cs typeface="Arial" panose="020B0604020202020204" pitchFamily="34" charset="0"/>
                </a:rPr>
                <a:t>132</a:t>
              </a:r>
              <a:endParaRPr lang="en-US" sz="16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6" name="Shape 85">
              <a:extLst>
                <a:ext uri="{FF2B5EF4-FFF2-40B4-BE49-F238E27FC236}">
                  <a16:creationId xmlns:a16="http://schemas.microsoft.com/office/drawing/2014/main" id="{7935F79E-F8A0-D039-9E09-BFDA87B5F2B6}"/>
                </a:ext>
              </a:extLst>
            </p:cNvPr>
            <p:cNvSpPr/>
            <p:nvPr/>
          </p:nvSpPr>
          <p:spPr>
            <a:xfrm>
              <a:off x="3886200" y="3383280"/>
              <a:ext cx="3474720" cy="347472"/>
            </a:xfrm>
            <a:prstGeom prst="rect">
              <a:avLst/>
            </a:prstGeom>
            <a:solidFill>
              <a:srgbClr val="F1F5F9"/>
            </a:solidFill>
            <a:ln w="12700">
              <a:solidFill>
                <a:srgbClr val="CBD5E1"/>
              </a:solidFill>
              <a:prstDash val="solid"/>
            </a:ln>
          </p:spPr>
          <p:txBody>
            <a:bodyPr/>
            <a:lstStyle/>
            <a:p>
              <a:endParaRPr lang="en-US" sz="16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7" name="Text 86">
              <a:extLst>
                <a:ext uri="{FF2B5EF4-FFF2-40B4-BE49-F238E27FC236}">
                  <a16:creationId xmlns:a16="http://schemas.microsoft.com/office/drawing/2014/main" id="{3DB1490E-D610-5F53-D1CE-9AC80DF6CA31}"/>
                </a:ext>
              </a:extLst>
            </p:cNvPr>
            <p:cNvSpPr/>
            <p:nvPr/>
          </p:nvSpPr>
          <p:spPr>
            <a:xfrm>
              <a:off x="3931920" y="3429000"/>
              <a:ext cx="3383280" cy="256032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pPr marL="0" indent="0" algn="ctr">
                <a:buNone/>
              </a:pPr>
              <a:r>
                <a:rPr lang="en-US" sz="1600" dirty="0" err="1">
                  <a:solidFill>
                    <a:srgbClr val="1E293B"/>
                  </a:solidFill>
                  <a:latin typeface="Arial" panose="020B0604020202020204" pitchFamily="34" charset="0"/>
                  <a:ea typeface="Calibri" pitchFamily="34" charset="-122"/>
                  <a:cs typeface="Arial" panose="020B0604020202020204" pitchFamily="34" charset="0"/>
                </a:rPr>
                <a:t>Solarwind</a:t>
              </a:r>
              <a:r>
                <a:rPr lang="en-US" sz="1600" dirty="0">
                  <a:solidFill>
                    <a:srgbClr val="1E293B"/>
                  </a:solidFill>
                  <a:latin typeface="Arial" panose="020B0604020202020204" pitchFamily="34" charset="0"/>
                  <a:ea typeface="Calibri" pitchFamily="34" charset="-122"/>
                  <a:cs typeface="Arial" panose="020B0604020202020204" pitchFamily="34" charset="0"/>
                </a:rPr>
                <a:t> Energy Solutions</a:t>
              </a:r>
              <a:endParaRPr lang="en-US" sz="16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8" name="Shape 87">
              <a:extLst>
                <a:ext uri="{FF2B5EF4-FFF2-40B4-BE49-F238E27FC236}">
                  <a16:creationId xmlns:a16="http://schemas.microsoft.com/office/drawing/2014/main" id="{B5507FC3-C381-2239-91BF-ABA955621101}"/>
                </a:ext>
              </a:extLst>
            </p:cNvPr>
            <p:cNvSpPr/>
            <p:nvPr/>
          </p:nvSpPr>
          <p:spPr>
            <a:xfrm>
              <a:off x="7360920" y="3383280"/>
              <a:ext cx="1371600" cy="347472"/>
            </a:xfrm>
            <a:prstGeom prst="rect">
              <a:avLst/>
            </a:prstGeom>
            <a:solidFill>
              <a:srgbClr val="F1F5F9"/>
            </a:solidFill>
            <a:ln w="12700">
              <a:solidFill>
                <a:srgbClr val="CBD5E1"/>
              </a:solidFill>
              <a:prstDash val="solid"/>
            </a:ln>
          </p:spPr>
          <p:txBody>
            <a:bodyPr/>
            <a:lstStyle/>
            <a:p>
              <a:endParaRPr lang="en-US" sz="16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9" name="Text 88">
              <a:extLst>
                <a:ext uri="{FF2B5EF4-FFF2-40B4-BE49-F238E27FC236}">
                  <a16:creationId xmlns:a16="http://schemas.microsoft.com/office/drawing/2014/main" id="{DB4A799A-58B7-F84B-C23A-39C4C47C22FA}"/>
                </a:ext>
              </a:extLst>
            </p:cNvPr>
            <p:cNvSpPr/>
            <p:nvPr/>
          </p:nvSpPr>
          <p:spPr>
            <a:xfrm>
              <a:off x="7406640" y="3429000"/>
              <a:ext cx="1280160" cy="256032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pPr marL="0" indent="0" algn="ctr">
                <a:buNone/>
              </a:pPr>
              <a:r>
                <a:rPr lang="en-US" sz="1600" dirty="0">
                  <a:solidFill>
                    <a:srgbClr val="1E293B"/>
                  </a:solidFill>
                  <a:latin typeface="Arial" panose="020B0604020202020204" pitchFamily="34" charset="0"/>
                  <a:ea typeface="Calibri" pitchFamily="34" charset="-122"/>
                  <a:cs typeface="Arial" panose="020B0604020202020204" pitchFamily="34" charset="0"/>
                </a:rPr>
                <a:t>15</a:t>
              </a:r>
              <a:endParaRPr lang="en-US" sz="16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0" name="Shape 89">
              <a:extLst>
                <a:ext uri="{FF2B5EF4-FFF2-40B4-BE49-F238E27FC236}">
                  <a16:creationId xmlns:a16="http://schemas.microsoft.com/office/drawing/2014/main" id="{B5D9CB6F-9E8E-226B-1ABF-772F0128A755}"/>
                </a:ext>
              </a:extLst>
            </p:cNvPr>
            <p:cNvSpPr/>
            <p:nvPr/>
          </p:nvSpPr>
          <p:spPr>
            <a:xfrm>
              <a:off x="320040" y="3730752"/>
              <a:ext cx="1280160" cy="347472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rgbClr val="CBD5E1"/>
              </a:solidFill>
              <a:prstDash val="solid"/>
            </a:ln>
          </p:spPr>
          <p:txBody>
            <a:bodyPr/>
            <a:lstStyle/>
            <a:p>
              <a:endParaRPr lang="en-US" sz="16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1" name="Text 90">
              <a:extLst>
                <a:ext uri="{FF2B5EF4-FFF2-40B4-BE49-F238E27FC236}">
                  <a16:creationId xmlns:a16="http://schemas.microsoft.com/office/drawing/2014/main" id="{C11DA7D1-028A-5AE2-3DED-A17D793E9455}"/>
                </a:ext>
              </a:extLst>
            </p:cNvPr>
            <p:cNvSpPr/>
            <p:nvPr/>
          </p:nvSpPr>
          <p:spPr>
            <a:xfrm>
              <a:off x="365759" y="3776472"/>
              <a:ext cx="1303173" cy="256032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pPr marL="0" indent="0" algn="l">
                <a:buNone/>
              </a:pPr>
              <a:r>
                <a:rPr lang="en-US" sz="1600" b="1" dirty="0" err="1">
                  <a:solidFill>
                    <a:srgbClr val="C00000"/>
                  </a:solidFill>
                  <a:latin typeface="Arial" panose="020B0604020202020204" pitchFamily="34" charset="0"/>
                  <a:ea typeface="Calibri" pitchFamily="34" charset="-122"/>
                  <a:cs typeface="Arial" panose="020B0604020202020204" pitchFamily="34" charset="0"/>
                </a:rPr>
                <a:t>Ramagundam</a:t>
              </a:r>
              <a:r>
                <a:rPr lang="en-US" sz="1600" b="1" dirty="0">
                  <a:solidFill>
                    <a:srgbClr val="C00000"/>
                  </a:solidFill>
                  <a:latin typeface="Arial" panose="020B0604020202020204" pitchFamily="34" charset="0"/>
                  <a:ea typeface="Calibri" pitchFamily="34" charset="-122"/>
                  <a:cs typeface="Arial" panose="020B0604020202020204" pitchFamily="34" charset="0"/>
                </a:rPr>
                <a:t>-III</a:t>
              </a:r>
              <a:endParaRPr lang="en-US" sz="16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2" name="Shape 91">
              <a:extLst>
                <a:ext uri="{FF2B5EF4-FFF2-40B4-BE49-F238E27FC236}">
                  <a16:creationId xmlns:a16="http://schemas.microsoft.com/office/drawing/2014/main" id="{D639AC14-903B-FE49-365F-FA28A9A5A4D6}"/>
                </a:ext>
              </a:extLst>
            </p:cNvPr>
            <p:cNvSpPr/>
            <p:nvPr/>
          </p:nvSpPr>
          <p:spPr>
            <a:xfrm>
              <a:off x="1600200" y="3730752"/>
              <a:ext cx="822960" cy="347472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rgbClr val="CBD5E1"/>
              </a:solidFill>
              <a:prstDash val="solid"/>
            </a:ln>
          </p:spPr>
          <p:txBody>
            <a:bodyPr/>
            <a:lstStyle/>
            <a:p>
              <a:endParaRPr lang="en-US" sz="16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3" name="Text 92">
              <a:extLst>
                <a:ext uri="{FF2B5EF4-FFF2-40B4-BE49-F238E27FC236}">
                  <a16:creationId xmlns:a16="http://schemas.microsoft.com/office/drawing/2014/main" id="{B62C7761-435E-9757-146F-69280EB97C5D}"/>
                </a:ext>
              </a:extLst>
            </p:cNvPr>
            <p:cNvSpPr/>
            <p:nvPr/>
          </p:nvSpPr>
          <p:spPr>
            <a:xfrm>
              <a:off x="1645920" y="3776472"/>
              <a:ext cx="731520" cy="256032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pPr marL="0" indent="0" algn="ctr">
                <a:buNone/>
              </a:pPr>
              <a:r>
                <a:rPr lang="en-US" sz="1600" b="1" dirty="0">
                  <a:solidFill>
                    <a:srgbClr val="C00000"/>
                  </a:solidFill>
                  <a:latin typeface="Arial" panose="020B0604020202020204" pitchFamily="34" charset="0"/>
                  <a:ea typeface="Calibri" pitchFamily="34" charset="-122"/>
                  <a:cs typeface="Arial" panose="020B0604020202020204" pitchFamily="34" charset="0"/>
                </a:rPr>
                <a:t>100</a:t>
              </a:r>
              <a:endParaRPr lang="en-US" sz="16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4" name="Shape 93">
              <a:extLst>
                <a:ext uri="{FF2B5EF4-FFF2-40B4-BE49-F238E27FC236}">
                  <a16:creationId xmlns:a16="http://schemas.microsoft.com/office/drawing/2014/main" id="{A08A7B90-251D-E92C-8639-2A28D044EFD6}"/>
                </a:ext>
              </a:extLst>
            </p:cNvPr>
            <p:cNvSpPr/>
            <p:nvPr/>
          </p:nvSpPr>
          <p:spPr>
            <a:xfrm>
              <a:off x="2423160" y="3730752"/>
              <a:ext cx="822960" cy="347472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rgbClr val="CBD5E1"/>
              </a:solidFill>
              <a:prstDash val="solid"/>
            </a:ln>
          </p:spPr>
          <p:txBody>
            <a:bodyPr/>
            <a:lstStyle/>
            <a:p>
              <a:endParaRPr lang="en-US" sz="16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5" name="Text 94">
              <a:extLst>
                <a:ext uri="{FF2B5EF4-FFF2-40B4-BE49-F238E27FC236}">
                  <a16:creationId xmlns:a16="http://schemas.microsoft.com/office/drawing/2014/main" id="{D296117B-1CF0-AE14-AE6B-1FAF89D48254}"/>
                </a:ext>
              </a:extLst>
            </p:cNvPr>
            <p:cNvSpPr/>
            <p:nvPr/>
          </p:nvSpPr>
          <p:spPr>
            <a:xfrm>
              <a:off x="2468880" y="3776472"/>
              <a:ext cx="731520" cy="256032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pPr marL="0" indent="0" algn="ctr">
                <a:buNone/>
              </a:pPr>
              <a:r>
                <a:rPr lang="en-US" sz="1600" b="1" dirty="0">
                  <a:solidFill>
                    <a:srgbClr val="C00000"/>
                  </a:solidFill>
                  <a:latin typeface="Arial" panose="020B0604020202020204" pitchFamily="34" charset="0"/>
                  <a:ea typeface="Calibri" pitchFamily="34" charset="-122"/>
                  <a:cs typeface="Arial" panose="020B0604020202020204" pitchFamily="34" charset="0"/>
                </a:rPr>
                <a:t>50 </a:t>
              </a:r>
              <a:endParaRPr lang="en-US" sz="16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6" name="Shape 95">
              <a:extLst>
                <a:ext uri="{FF2B5EF4-FFF2-40B4-BE49-F238E27FC236}">
                  <a16:creationId xmlns:a16="http://schemas.microsoft.com/office/drawing/2014/main" id="{FE523F91-9CFF-3943-C91D-5CAAB6EC1401}"/>
                </a:ext>
              </a:extLst>
            </p:cNvPr>
            <p:cNvSpPr/>
            <p:nvPr/>
          </p:nvSpPr>
          <p:spPr>
            <a:xfrm>
              <a:off x="3246120" y="3730752"/>
              <a:ext cx="640080" cy="347472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rgbClr val="CBD5E1"/>
              </a:solidFill>
              <a:prstDash val="solid"/>
            </a:ln>
          </p:spPr>
          <p:txBody>
            <a:bodyPr/>
            <a:lstStyle/>
            <a:p>
              <a:endParaRPr lang="en-US" sz="16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7" name="Text 96">
              <a:extLst>
                <a:ext uri="{FF2B5EF4-FFF2-40B4-BE49-F238E27FC236}">
                  <a16:creationId xmlns:a16="http://schemas.microsoft.com/office/drawing/2014/main" id="{33B52A20-1BA9-9253-B777-989BC952F1B9}"/>
                </a:ext>
              </a:extLst>
            </p:cNvPr>
            <p:cNvSpPr/>
            <p:nvPr/>
          </p:nvSpPr>
          <p:spPr>
            <a:xfrm>
              <a:off x="3291840" y="3776472"/>
              <a:ext cx="548640" cy="256032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pPr marL="0" indent="0" algn="ctr">
                <a:buNone/>
              </a:pPr>
              <a:r>
                <a:rPr lang="en-US" sz="1600" dirty="0">
                  <a:solidFill>
                    <a:srgbClr val="1E293B"/>
                  </a:solidFill>
                  <a:latin typeface="Arial" panose="020B0604020202020204" pitchFamily="34" charset="0"/>
                  <a:ea typeface="Calibri" pitchFamily="34" charset="-122"/>
                  <a:cs typeface="Arial" panose="020B0604020202020204" pitchFamily="34" charset="0"/>
                </a:rPr>
                <a:t>33</a:t>
              </a:r>
              <a:endParaRPr lang="en-US" sz="16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8" name="Shape 97">
              <a:extLst>
                <a:ext uri="{FF2B5EF4-FFF2-40B4-BE49-F238E27FC236}">
                  <a16:creationId xmlns:a16="http://schemas.microsoft.com/office/drawing/2014/main" id="{536E0D3F-E758-A2D1-CDE0-C5FC9E4E34ED}"/>
                </a:ext>
              </a:extLst>
            </p:cNvPr>
            <p:cNvSpPr/>
            <p:nvPr/>
          </p:nvSpPr>
          <p:spPr>
            <a:xfrm>
              <a:off x="3886200" y="3730752"/>
              <a:ext cx="3474720" cy="347472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rgbClr val="CBD5E1"/>
              </a:solidFill>
              <a:prstDash val="solid"/>
            </a:ln>
          </p:spPr>
          <p:txBody>
            <a:bodyPr/>
            <a:lstStyle/>
            <a:p>
              <a:endParaRPr lang="en-US" sz="16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9" name="Text 98">
              <a:extLst>
                <a:ext uri="{FF2B5EF4-FFF2-40B4-BE49-F238E27FC236}">
                  <a16:creationId xmlns:a16="http://schemas.microsoft.com/office/drawing/2014/main" id="{7A202EF0-CB49-FA18-8DA2-C36B31876488}"/>
                </a:ext>
              </a:extLst>
            </p:cNvPr>
            <p:cNvSpPr/>
            <p:nvPr/>
          </p:nvSpPr>
          <p:spPr>
            <a:xfrm>
              <a:off x="3931920" y="3776472"/>
              <a:ext cx="3383280" cy="256032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pPr marL="0" indent="0" algn="ctr">
                <a:buNone/>
              </a:pPr>
              <a:r>
                <a:rPr lang="en-US" sz="1600" b="1" dirty="0">
                  <a:solidFill>
                    <a:srgbClr val="C00000"/>
                  </a:solidFill>
                  <a:latin typeface="Arial" panose="020B0604020202020204" pitchFamily="34" charset="0"/>
                  <a:ea typeface="Calibri" pitchFamily="34" charset="-122"/>
                  <a:cs typeface="Arial" panose="020B0604020202020204" pitchFamily="34" charset="0"/>
                </a:rPr>
                <a:t>Enviro Infra Engineers Ltd.</a:t>
              </a:r>
              <a:endParaRPr lang="en-US" sz="16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0" name="Shape 99">
              <a:extLst>
                <a:ext uri="{FF2B5EF4-FFF2-40B4-BE49-F238E27FC236}">
                  <a16:creationId xmlns:a16="http://schemas.microsoft.com/office/drawing/2014/main" id="{51E3BF07-11E5-4041-B993-C15614EAF8BA}"/>
                </a:ext>
              </a:extLst>
            </p:cNvPr>
            <p:cNvSpPr/>
            <p:nvPr/>
          </p:nvSpPr>
          <p:spPr>
            <a:xfrm>
              <a:off x="7360920" y="3730752"/>
              <a:ext cx="1371600" cy="347472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rgbClr val="CBD5E1"/>
              </a:solidFill>
              <a:prstDash val="solid"/>
            </a:ln>
          </p:spPr>
          <p:txBody>
            <a:bodyPr/>
            <a:lstStyle/>
            <a:p>
              <a:endParaRPr lang="en-US" sz="16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1" name="Text 100">
              <a:extLst>
                <a:ext uri="{FF2B5EF4-FFF2-40B4-BE49-F238E27FC236}">
                  <a16:creationId xmlns:a16="http://schemas.microsoft.com/office/drawing/2014/main" id="{A028CC21-3976-F1E8-6F53-B12909BEB198}"/>
                </a:ext>
              </a:extLst>
            </p:cNvPr>
            <p:cNvSpPr/>
            <p:nvPr/>
          </p:nvSpPr>
          <p:spPr>
            <a:xfrm>
              <a:off x="7406640" y="3776472"/>
              <a:ext cx="1280160" cy="256032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pPr marL="0" indent="0" algn="ctr">
                <a:buNone/>
              </a:pPr>
              <a:r>
                <a:rPr lang="en-US" sz="1600" dirty="0">
                  <a:solidFill>
                    <a:srgbClr val="1E293B"/>
                  </a:solidFill>
                  <a:latin typeface="Arial" panose="020B0604020202020204" pitchFamily="34" charset="0"/>
                  <a:ea typeface="Calibri" pitchFamily="34" charset="-122"/>
                  <a:cs typeface="Arial" panose="020B0604020202020204" pitchFamily="34" charset="0"/>
                </a:rPr>
                <a:t>15</a:t>
              </a:r>
              <a:endParaRPr lang="en-US" sz="16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02" name="TextBox 101">
            <a:extLst>
              <a:ext uri="{FF2B5EF4-FFF2-40B4-BE49-F238E27FC236}">
                <a16:creationId xmlns:a16="http://schemas.microsoft.com/office/drawing/2014/main" id="{2B7C60E4-3113-B8A6-6C17-B5E64482718C}"/>
              </a:ext>
            </a:extLst>
          </p:cNvPr>
          <p:cNvSpPr txBox="1"/>
          <p:nvPr/>
        </p:nvSpPr>
        <p:spPr>
          <a:xfrm>
            <a:off x="200151" y="303601"/>
            <a:ext cx="52950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VGF Scheme – NTPC Projects</a:t>
            </a:r>
          </a:p>
        </p:txBody>
      </p:sp>
    </p:spTree>
    <p:extLst>
      <p:ext uri="{BB962C8B-B14F-4D97-AF65-F5344CB8AC3E}">
        <p14:creationId xmlns:p14="http://schemas.microsoft.com/office/powerpoint/2010/main" val="65754810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36280D53-3411-1425-FCD5-F4CC8EFF11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261545-631F-4E35-B7ED-595041AD9B95}" type="slidenum">
              <a:rPr lang="en-US" smtClean="0"/>
              <a:t>6</a:t>
            </a:fld>
            <a:endParaRPr lang="en-US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BC5EC15A-5B65-933C-E6AE-99B662C86610}"/>
              </a:ext>
            </a:extLst>
          </p:cNvPr>
          <p:cNvGrpSpPr/>
          <p:nvPr/>
        </p:nvGrpSpPr>
        <p:grpSpPr>
          <a:xfrm>
            <a:off x="199095" y="879689"/>
            <a:ext cx="11616321" cy="5525729"/>
            <a:chOff x="320040" y="804672"/>
            <a:chExt cx="8503920" cy="3474720"/>
          </a:xfrm>
        </p:grpSpPr>
        <p:sp>
          <p:nvSpPr>
            <p:cNvPr id="4" name="Shape 3">
              <a:extLst>
                <a:ext uri="{FF2B5EF4-FFF2-40B4-BE49-F238E27FC236}">
                  <a16:creationId xmlns:a16="http://schemas.microsoft.com/office/drawing/2014/main" id="{FA4C0820-630C-24F7-2F5D-AB4E04C8AC03}"/>
                </a:ext>
              </a:extLst>
            </p:cNvPr>
            <p:cNvSpPr/>
            <p:nvPr/>
          </p:nvSpPr>
          <p:spPr>
            <a:xfrm>
              <a:off x="320040" y="804672"/>
              <a:ext cx="8503920" cy="411480"/>
            </a:xfrm>
            <a:prstGeom prst="rect">
              <a:avLst/>
            </a:prstGeom>
            <a:solidFill>
              <a:srgbClr val="E0F2FE"/>
            </a:solidFill>
            <a:ln w="12700">
              <a:solidFill>
                <a:srgbClr val="0891B2"/>
              </a:solidFill>
              <a:prstDash val="solid"/>
            </a:ln>
          </p:spPr>
          <p:txBody>
            <a:bodyPr/>
            <a:lstStyle/>
            <a:p>
              <a:endParaRPr lang="en-US" sz="40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" name="Text 4">
              <a:extLst>
                <a:ext uri="{FF2B5EF4-FFF2-40B4-BE49-F238E27FC236}">
                  <a16:creationId xmlns:a16="http://schemas.microsoft.com/office/drawing/2014/main" id="{D2947EFF-DB41-8932-9EF7-BF332065415F}"/>
                </a:ext>
              </a:extLst>
            </p:cNvPr>
            <p:cNvSpPr/>
            <p:nvPr/>
          </p:nvSpPr>
          <p:spPr>
            <a:xfrm>
              <a:off x="457200" y="850392"/>
              <a:ext cx="8229600" cy="320040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pPr marL="0" indent="0" algn="ctr">
                <a:buNone/>
              </a:pPr>
              <a:r>
                <a:rPr lang="en-US" b="1" dirty="0">
                  <a:solidFill>
                    <a:srgbClr val="1E3A5F"/>
                  </a:solidFill>
                  <a:latin typeface="Arial" panose="020B0604020202020204" pitchFamily="34" charset="0"/>
                  <a:ea typeface="Calibri" pitchFamily="34" charset="-122"/>
                  <a:cs typeface="Arial" panose="020B0604020202020204" pitchFamily="34" charset="0"/>
                </a:rPr>
                <a:t>Lot 2: 2.67 GWh  |  9 Projects  |  Award Date: 30.03.26  |</a:t>
              </a:r>
              <a:endParaRPr lang="en-US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" name="Shape 5">
              <a:extLst>
                <a:ext uri="{FF2B5EF4-FFF2-40B4-BE49-F238E27FC236}">
                  <a16:creationId xmlns:a16="http://schemas.microsoft.com/office/drawing/2014/main" id="{6E0A415F-7C7D-85F0-7C83-78EC7DAD99F7}"/>
                </a:ext>
              </a:extLst>
            </p:cNvPr>
            <p:cNvSpPr/>
            <p:nvPr/>
          </p:nvSpPr>
          <p:spPr>
            <a:xfrm>
              <a:off x="320040" y="1325880"/>
              <a:ext cx="1371600" cy="320040"/>
            </a:xfrm>
            <a:prstGeom prst="rect">
              <a:avLst/>
            </a:prstGeom>
            <a:solidFill>
              <a:srgbClr val="0891B2"/>
            </a:solidFill>
            <a:ln w="12700">
              <a:solidFill>
                <a:srgbClr val="CBD5E1"/>
              </a:solidFill>
              <a:prstDash val="solid"/>
            </a:ln>
          </p:spPr>
          <p:txBody>
            <a:bodyPr/>
            <a:lstStyle/>
            <a:p>
              <a:endParaRPr lang="en-US" sz="40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" name="Text 6">
              <a:extLst>
                <a:ext uri="{FF2B5EF4-FFF2-40B4-BE49-F238E27FC236}">
                  <a16:creationId xmlns:a16="http://schemas.microsoft.com/office/drawing/2014/main" id="{3CC39059-7016-E04D-D893-76280796FE4F}"/>
                </a:ext>
              </a:extLst>
            </p:cNvPr>
            <p:cNvSpPr/>
            <p:nvPr/>
          </p:nvSpPr>
          <p:spPr>
            <a:xfrm>
              <a:off x="365760" y="1353312"/>
              <a:ext cx="1280160" cy="274320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pPr marL="0" indent="0" algn="ctr">
                <a:buNone/>
              </a:pPr>
              <a:r>
                <a:rPr lang="en-US" sz="1600" b="1" dirty="0">
                  <a:solidFill>
                    <a:srgbClr val="FFFFFF"/>
                  </a:solidFill>
                  <a:latin typeface="Arial" panose="020B0604020202020204" pitchFamily="34" charset="0"/>
                  <a:ea typeface="Calibri" pitchFamily="34" charset="-122"/>
                  <a:cs typeface="Arial" panose="020B0604020202020204" pitchFamily="34" charset="0"/>
                </a:rPr>
                <a:t>Station</a:t>
              </a:r>
              <a:endParaRPr lang="en-US" sz="16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" name="Shape 7">
              <a:extLst>
                <a:ext uri="{FF2B5EF4-FFF2-40B4-BE49-F238E27FC236}">
                  <a16:creationId xmlns:a16="http://schemas.microsoft.com/office/drawing/2014/main" id="{E9120C84-72F8-9BF6-E72E-3EB00772461A}"/>
                </a:ext>
              </a:extLst>
            </p:cNvPr>
            <p:cNvSpPr/>
            <p:nvPr/>
          </p:nvSpPr>
          <p:spPr>
            <a:xfrm>
              <a:off x="1691640" y="1325880"/>
              <a:ext cx="777240" cy="320040"/>
            </a:xfrm>
            <a:prstGeom prst="rect">
              <a:avLst/>
            </a:prstGeom>
            <a:solidFill>
              <a:srgbClr val="0891B2"/>
            </a:solidFill>
            <a:ln w="12700">
              <a:solidFill>
                <a:srgbClr val="CBD5E1"/>
              </a:solidFill>
              <a:prstDash val="solid"/>
            </a:ln>
          </p:spPr>
          <p:txBody>
            <a:bodyPr/>
            <a:lstStyle/>
            <a:p>
              <a:endParaRPr lang="en-US" sz="40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" name="Text 8">
              <a:extLst>
                <a:ext uri="{FF2B5EF4-FFF2-40B4-BE49-F238E27FC236}">
                  <a16:creationId xmlns:a16="http://schemas.microsoft.com/office/drawing/2014/main" id="{FD0349E5-534B-9614-2561-1149C041B598}"/>
                </a:ext>
              </a:extLst>
            </p:cNvPr>
            <p:cNvSpPr/>
            <p:nvPr/>
          </p:nvSpPr>
          <p:spPr>
            <a:xfrm>
              <a:off x="1737360" y="1353312"/>
              <a:ext cx="685800" cy="274320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pPr marL="0" indent="0" algn="ctr">
                <a:buNone/>
              </a:pPr>
              <a:r>
                <a:rPr lang="en-US" sz="1600" b="1" dirty="0">
                  <a:solidFill>
                    <a:srgbClr val="FFFFFF"/>
                  </a:solidFill>
                  <a:latin typeface="Arial" panose="020B0604020202020204" pitchFamily="34" charset="0"/>
                  <a:ea typeface="Calibri" pitchFamily="34" charset="-122"/>
                  <a:cs typeface="Arial" panose="020B0604020202020204" pitchFamily="34" charset="0"/>
                </a:rPr>
                <a:t>BESS MWh</a:t>
              </a:r>
              <a:endParaRPr lang="en-US" sz="16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" name="Shape 9">
              <a:extLst>
                <a:ext uri="{FF2B5EF4-FFF2-40B4-BE49-F238E27FC236}">
                  <a16:creationId xmlns:a16="http://schemas.microsoft.com/office/drawing/2014/main" id="{C1905B0F-6C90-AAF7-49BB-1D1A40FAFA86}"/>
                </a:ext>
              </a:extLst>
            </p:cNvPr>
            <p:cNvSpPr/>
            <p:nvPr/>
          </p:nvSpPr>
          <p:spPr>
            <a:xfrm>
              <a:off x="2468880" y="1325880"/>
              <a:ext cx="777240" cy="320040"/>
            </a:xfrm>
            <a:prstGeom prst="rect">
              <a:avLst/>
            </a:prstGeom>
            <a:solidFill>
              <a:srgbClr val="0891B2"/>
            </a:solidFill>
            <a:ln w="12700">
              <a:solidFill>
                <a:srgbClr val="CBD5E1"/>
              </a:solidFill>
              <a:prstDash val="solid"/>
            </a:ln>
          </p:spPr>
          <p:txBody>
            <a:bodyPr/>
            <a:lstStyle/>
            <a:p>
              <a:endParaRPr lang="en-US" sz="40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" name="Text 10">
              <a:extLst>
                <a:ext uri="{FF2B5EF4-FFF2-40B4-BE49-F238E27FC236}">
                  <a16:creationId xmlns:a16="http://schemas.microsoft.com/office/drawing/2014/main" id="{DCFE6F61-75B8-30DA-77E6-99B2ABB7A210}"/>
                </a:ext>
              </a:extLst>
            </p:cNvPr>
            <p:cNvSpPr/>
            <p:nvPr/>
          </p:nvSpPr>
          <p:spPr>
            <a:xfrm>
              <a:off x="2514600" y="1353312"/>
              <a:ext cx="685800" cy="274320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pPr marL="0" indent="0" algn="ctr">
                <a:buNone/>
              </a:pPr>
              <a:r>
                <a:rPr lang="en-US" sz="1600" b="1" dirty="0">
                  <a:solidFill>
                    <a:srgbClr val="FFFFFF"/>
                  </a:solidFill>
                  <a:latin typeface="Arial" panose="020B0604020202020204" pitchFamily="34" charset="0"/>
                  <a:ea typeface="Calibri" pitchFamily="34" charset="-122"/>
                  <a:cs typeface="Arial" panose="020B0604020202020204" pitchFamily="34" charset="0"/>
                </a:rPr>
                <a:t>BESS MW</a:t>
              </a:r>
              <a:endParaRPr lang="en-US" sz="16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" name="Shape 11">
              <a:extLst>
                <a:ext uri="{FF2B5EF4-FFF2-40B4-BE49-F238E27FC236}">
                  <a16:creationId xmlns:a16="http://schemas.microsoft.com/office/drawing/2014/main" id="{979C476F-047D-6FC7-FE90-BD0AC0B39E1D}"/>
                </a:ext>
              </a:extLst>
            </p:cNvPr>
            <p:cNvSpPr/>
            <p:nvPr/>
          </p:nvSpPr>
          <p:spPr>
            <a:xfrm>
              <a:off x="3246120" y="1325880"/>
              <a:ext cx="914400" cy="320040"/>
            </a:xfrm>
            <a:prstGeom prst="rect">
              <a:avLst/>
            </a:prstGeom>
            <a:solidFill>
              <a:srgbClr val="0891B2"/>
            </a:solidFill>
            <a:ln w="12700">
              <a:solidFill>
                <a:srgbClr val="CBD5E1"/>
              </a:solidFill>
              <a:prstDash val="solid"/>
            </a:ln>
          </p:spPr>
          <p:txBody>
            <a:bodyPr/>
            <a:lstStyle/>
            <a:p>
              <a:endParaRPr lang="en-US" sz="40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" name="Text 12">
              <a:extLst>
                <a:ext uri="{FF2B5EF4-FFF2-40B4-BE49-F238E27FC236}">
                  <a16:creationId xmlns:a16="http://schemas.microsoft.com/office/drawing/2014/main" id="{268D080D-DF65-35BE-5A0C-D40EF5DA9591}"/>
                </a:ext>
              </a:extLst>
            </p:cNvPr>
            <p:cNvSpPr/>
            <p:nvPr/>
          </p:nvSpPr>
          <p:spPr>
            <a:xfrm>
              <a:off x="3291840" y="1353312"/>
              <a:ext cx="822960" cy="274320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pPr marL="0" indent="0" algn="ctr">
                <a:buNone/>
              </a:pPr>
              <a:r>
                <a:rPr lang="en-US" sz="1600" b="1" dirty="0">
                  <a:solidFill>
                    <a:srgbClr val="FFFFFF"/>
                  </a:solidFill>
                  <a:latin typeface="Arial" panose="020B0604020202020204" pitchFamily="34" charset="0"/>
                  <a:ea typeface="Calibri" pitchFamily="34" charset="-122"/>
                  <a:cs typeface="Arial" panose="020B0604020202020204" pitchFamily="34" charset="0"/>
                </a:rPr>
                <a:t>POI</a:t>
              </a:r>
              <a:endParaRPr lang="en-US" sz="16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" name="Shape 13">
              <a:extLst>
                <a:ext uri="{FF2B5EF4-FFF2-40B4-BE49-F238E27FC236}">
                  <a16:creationId xmlns:a16="http://schemas.microsoft.com/office/drawing/2014/main" id="{45AA2416-0956-16A8-22C8-FCD9942A4AFD}"/>
                </a:ext>
              </a:extLst>
            </p:cNvPr>
            <p:cNvSpPr/>
            <p:nvPr/>
          </p:nvSpPr>
          <p:spPr>
            <a:xfrm>
              <a:off x="4160520" y="1325880"/>
              <a:ext cx="3657600" cy="320040"/>
            </a:xfrm>
            <a:prstGeom prst="rect">
              <a:avLst/>
            </a:prstGeom>
            <a:solidFill>
              <a:srgbClr val="0891B2"/>
            </a:solidFill>
            <a:ln w="12700">
              <a:solidFill>
                <a:srgbClr val="CBD5E1"/>
              </a:solidFill>
              <a:prstDash val="solid"/>
            </a:ln>
          </p:spPr>
          <p:txBody>
            <a:bodyPr/>
            <a:lstStyle/>
            <a:p>
              <a:endParaRPr lang="en-US" sz="40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" name="Text 14">
              <a:extLst>
                <a:ext uri="{FF2B5EF4-FFF2-40B4-BE49-F238E27FC236}">
                  <a16:creationId xmlns:a16="http://schemas.microsoft.com/office/drawing/2014/main" id="{4EF17DB8-65C4-27D2-4CBB-999B8C0EB88F}"/>
                </a:ext>
              </a:extLst>
            </p:cNvPr>
            <p:cNvSpPr/>
            <p:nvPr/>
          </p:nvSpPr>
          <p:spPr>
            <a:xfrm>
              <a:off x="4206240" y="1353312"/>
              <a:ext cx="3566160" cy="274320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pPr marL="0" indent="0" algn="ctr">
                <a:buNone/>
              </a:pPr>
              <a:r>
                <a:rPr lang="en-US" sz="1600" b="1" dirty="0">
                  <a:solidFill>
                    <a:srgbClr val="FFFFFF"/>
                  </a:solidFill>
                  <a:latin typeface="Arial" panose="020B0604020202020204" pitchFamily="34" charset="0"/>
                  <a:ea typeface="Calibri" pitchFamily="34" charset="-122"/>
                  <a:cs typeface="Arial" panose="020B0604020202020204" pitchFamily="34" charset="0"/>
                </a:rPr>
                <a:t>Awarded To</a:t>
              </a:r>
              <a:endParaRPr lang="en-US" sz="16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" name="Shape 15">
              <a:extLst>
                <a:ext uri="{FF2B5EF4-FFF2-40B4-BE49-F238E27FC236}">
                  <a16:creationId xmlns:a16="http://schemas.microsoft.com/office/drawing/2014/main" id="{EA0B100C-F161-8192-C217-A168D8D9601E}"/>
                </a:ext>
              </a:extLst>
            </p:cNvPr>
            <p:cNvSpPr/>
            <p:nvPr/>
          </p:nvSpPr>
          <p:spPr>
            <a:xfrm>
              <a:off x="7818120" y="1325880"/>
              <a:ext cx="1005840" cy="320040"/>
            </a:xfrm>
            <a:prstGeom prst="rect">
              <a:avLst/>
            </a:prstGeom>
            <a:solidFill>
              <a:srgbClr val="0891B2"/>
            </a:solidFill>
            <a:ln w="12700">
              <a:solidFill>
                <a:srgbClr val="CBD5E1"/>
              </a:solidFill>
              <a:prstDash val="solid"/>
            </a:ln>
          </p:spPr>
          <p:txBody>
            <a:bodyPr/>
            <a:lstStyle/>
            <a:p>
              <a:endParaRPr lang="en-US" sz="40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7" name="Text 16">
              <a:extLst>
                <a:ext uri="{FF2B5EF4-FFF2-40B4-BE49-F238E27FC236}">
                  <a16:creationId xmlns:a16="http://schemas.microsoft.com/office/drawing/2014/main" id="{192B1082-F9E8-5280-14D3-7E44F8322C71}"/>
                </a:ext>
              </a:extLst>
            </p:cNvPr>
            <p:cNvSpPr/>
            <p:nvPr/>
          </p:nvSpPr>
          <p:spPr>
            <a:xfrm>
              <a:off x="7863840" y="1353312"/>
              <a:ext cx="914400" cy="274320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pPr marL="0" indent="0" algn="ctr">
                <a:buNone/>
              </a:pPr>
              <a:r>
                <a:rPr lang="en-US" sz="1600" b="1" dirty="0">
                  <a:solidFill>
                    <a:srgbClr val="FFFFFF"/>
                  </a:solidFill>
                  <a:latin typeface="Arial" panose="020B0604020202020204" pitchFamily="34" charset="0"/>
                  <a:ea typeface="Calibri" pitchFamily="34" charset="-122"/>
                  <a:cs typeface="Arial" panose="020B0604020202020204" pitchFamily="34" charset="0"/>
                </a:rPr>
                <a:t>Proj. Schedule</a:t>
              </a:r>
              <a:endParaRPr lang="en-US" sz="16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8" name="Shape 17">
              <a:extLst>
                <a:ext uri="{FF2B5EF4-FFF2-40B4-BE49-F238E27FC236}">
                  <a16:creationId xmlns:a16="http://schemas.microsoft.com/office/drawing/2014/main" id="{1A482C07-5E7A-05A2-1830-600CACBB738A}"/>
                </a:ext>
              </a:extLst>
            </p:cNvPr>
            <p:cNvSpPr/>
            <p:nvPr/>
          </p:nvSpPr>
          <p:spPr>
            <a:xfrm>
              <a:off x="320040" y="1645920"/>
              <a:ext cx="1371600" cy="329184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rgbClr val="CBD5E1"/>
              </a:solidFill>
              <a:prstDash val="solid"/>
            </a:ln>
          </p:spPr>
          <p:txBody>
            <a:bodyPr/>
            <a:lstStyle/>
            <a:p>
              <a:endParaRPr lang="en-US" sz="40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" name="Text 18">
              <a:extLst>
                <a:ext uri="{FF2B5EF4-FFF2-40B4-BE49-F238E27FC236}">
                  <a16:creationId xmlns:a16="http://schemas.microsoft.com/office/drawing/2014/main" id="{B983ECBD-8B59-EB04-C0FD-E7B7071CD2C5}"/>
                </a:ext>
              </a:extLst>
            </p:cNvPr>
            <p:cNvSpPr/>
            <p:nvPr/>
          </p:nvSpPr>
          <p:spPr>
            <a:xfrm>
              <a:off x="356616" y="1682496"/>
              <a:ext cx="1298448" cy="256032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pPr marL="0" indent="0" algn="l">
                <a:buNone/>
              </a:pPr>
              <a:r>
                <a:rPr lang="en-US" sz="1400" dirty="0" err="1">
                  <a:solidFill>
                    <a:srgbClr val="1E293B"/>
                  </a:solidFill>
                  <a:latin typeface="Arial" panose="020B0604020202020204" pitchFamily="34" charset="0"/>
                  <a:ea typeface="Calibri" pitchFamily="34" charset="-122"/>
                  <a:cs typeface="Arial" panose="020B0604020202020204" pitchFamily="34" charset="0"/>
                </a:rPr>
                <a:t>Barauni</a:t>
              </a:r>
              <a:endParaRPr lang="en-US" sz="14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" name="Shape 19">
              <a:extLst>
                <a:ext uri="{FF2B5EF4-FFF2-40B4-BE49-F238E27FC236}">
                  <a16:creationId xmlns:a16="http://schemas.microsoft.com/office/drawing/2014/main" id="{519CBA8A-4F98-1A5A-806A-C3A512B587D6}"/>
                </a:ext>
              </a:extLst>
            </p:cNvPr>
            <p:cNvSpPr/>
            <p:nvPr/>
          </p:nvSpPr>
          <p:spPr>
            <a:xfrm>
              <a:off x="1691640" y="1645920"/>
              <a:ext cx="777240" cy="329184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rgbClr val="CBD5E1"/>
              </a:solidFill>
              <a:prstDash val="solid"/>
            </a:ln>
          </p:spPr>
          <p:txBody>
            <a:bodyPr/>
            <a:lstStyle/>
            <a:p>
              <a:endParaRPr lang="en-US" sz="40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1" name="Text 20">
              <a:extLst>
                <a:ext uri="{FF2B5EF4-FFF2-40B4-BE49-F238E27FC236}">
                  <a16:creationId xmlns:a16="http://schemas.microsoft.com/office/drawing/2014/main" id="{A794D441-05E0-7743-F4D3-59E439A67B86}"/>
                </a:ext>
              </a:extLst>
            </p:cNvPr>
            <p:cNvSpPr/>
            <p:nvPr/>
          </p:nvSpPr>
          <p:spPr>
            <a:xfrm>
              <a:off x="1728216" y="1682496"/>
              <a:ext cx="704088" cy="256032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pPr marL="0" indent="0" algn="ctr">
                <a:buNone/>
              </a:pPr>
              <a:r>
                <a:rPr lang="en-US" sz="1400" dirty="0">
                  <a:solidFill>
                    <a:srgbClr val="1E293B"/>
                  </a:solidFill>
                  <a:latin typeface="Arial" panose="020B0604020202020204" pitchFamily="34" charset="0"/>
                  <a:ea typeface="Calibri" pitchFamily="34" charset="-122"/>
                  <a:cs typeface="Arial" panose="020B0604020202020204" pitchFamily="34" charset="0"/>
                </a:rPr>
                <a:t>1000</a:t>
              </a:r>
              <a:endParaRPr lang="en-US" sz="14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2" name="Shape 21">
              <a:extLst>
                <a:ext uri="{FF2B5EF4-FFF2-40B4-BE49-F238E27FC236}">
                  <a16:creationId xmlns:a16="http://schemas.microsoft.com/office/drawing/2014/main" id="{51E8DA84-3AFB-4CD3-1FDF-1744314E7167}"/>
                </a:ext>
              </a:extLst>
            </p:cNvPr>
            <p:cNvSpPr/>
            <p:nvPr/>
          </p:nvSpPr>
          <p:spPr>
            <a:xfrm>
              <a:off x="2468880" y="1645920"/>
              <a:ext cx="777240" cy="329184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rgbClr val="CBD5E1"/>
              </a:solidFill>
              <a:prstDash val="solid"/>
            </a:ln>
          </p:spPr>
          <p:txBody>
            <a:bodyPr/>
            <a:lstStyle/>
            <a:p>
              <a:endParaRPr lang="en-US" sz="40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3" name="Text 22">
              <a:extLst>
                <a:ext uri="{FF2B5EF4-FFF2-40B4-BE49-F238E27FC236}">
                  <a16:creationId xmlns:a16="http://schemas.microsoft.com/office/drawing/2014/main" id="{7AC58B6C-19A4-DFAC-3C02-AA3EEDDCC658}"/>
                </a:ext>
              </a:extLst>
            </p:cNvPr>
            <p:cNvSpPr/>
            <p:nvPr/>
          </p:nvSpPr>
          <p:spPr>
            <a:xfrm>
              <a:off x="2505456" y="1682496"/>
              <a:ext cx="704088" cy="256032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pPr marL="0" indent="0" algn="ctr">
                <a:buNone/>
              </a:pPr>
              <a:r>
                <a:rPr lang="en-US" sz="1400" dirty="0">
                  <a:solidFill>
                    <a:srgbClr val="1E293B"/>
                  </a:solidFill>
                  <a:latin typeface="Arial" panose="020B0604020202020204" pitchFamily="34" charset="0"/>
                  <a:ea typeface="Calibri" pitchFamily="34" charset="-122"/>
                  <a:cs typeface="Arial" panose="020B0604020202020204" pitchFamily="34" charset="0"/>
                </a:rPr>
                <a:t>250</a:t>
              </a:r>
              <a:endParaRPr lang="en-US" sz="14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4" name="Shape 23">
              <a:extLst>
                <a:ext uri="{FF2B5EF4-FFF2-40B4-BE49-F238E27FC236}">
                  <a16:creationId xmlns:a16="http://schemas.microsoft.com/office/drawing/2014/main" id="{E4FBA802-FDA5-1B61-ABC9-9CA82205B422}"/>
                </a:ext>
              </a:extLst>
            </p:cNvPr>
            <p:cNvSpPr/>
            <p:nvPr/>
          </p:nvSpPr>
          <p:spPr>
            <a:xfrm>
              <a:off x="3246120" y="1645920"/>
              <a:ext cx="914400" cy="329184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rgbClr val="CBD5E1"/>
              </a:solidFill>
              <a:prstDash val="solid"/>
            </a:ln>
          </p:spPr>
          <p:txBody>
            <a:bodyPr/>
            <a:lstStyle/>
            <a:p>
              <a:endParaRPr lang="en-US" sz="40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5" name="Text 24">
              <a:extLst>
                <a:ext uri="{FF2B5EF4-FFF2-40B4-BE49-F238E27FC236}">
                  <a16:creationId xmlns:a16="http://schemas.microsoft.com/office/drawing/2014/main" id="{81898B9C-98E2-0576-EDC4-4C9D2A91BF6B}"/>
                </a:ext>
              </a:extLst>
            </p:cNvPr>
            <p:cNvSpPr/>
            <p:nvPr/>
          </p:nvSpPr>
          <p:spPr>
            <a:xfrm>
              <a:off x="3282696" y="1682496"/>
              <a:ext cx="841248" cy="256032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pPr marL="0" indent="0" algn="ctr">
                <a:buNone/>
              </a:pPr>
              <a:r>
                <a:rPr lang="en-US" sz="1400" dirty="0">
                  <a:solidFill>
                    <a:srgbClr val="1E293B"/>
                  </a:solidFill>
                  <a:latin typeface="Arial" panose="020B0604020202020204" pitchFamily="34" charset="0"/>
                  <a:ea typeface="Calibri" pitchFamily="34" charset="-122"/>
                  <a:cs typeface="Arial" panose="020B0604020202020204" pitchFamily="34" charset="0"/>
                </a:rPr>
                <a:t>220 kV</a:t>
              </a:r>
              <a:endParaRPr lang="en-US" sz="14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6" name="Shape 25">
              <a:extLst>
                <a:ext uri="{FF2B5EF4-FFF2-40B4-BE49-F238E27FC236}">
                  <a16:creationId xmlns:a16="http://schemas.microsoft.com/office/drawing/2014/main" id="{8CCE7AB9-9C2C-33B1-877E-BE9B4E107B18}"/>
                </a:ext>
              </a:extLst>
            </p:cNvPr>
            <p:cNvSpPr/>
            <p:nvPr/>
          </p:nvSpPr>
          <p:spPr>
            <a:xfrm>
              <a:off x="4160520" y="1645920"/>
              <a:ext cx="3657600" cy="329184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rgbClr val="CBD5E1"/>
              </a:solidFill>
              <a:prstDash val="solid"/>
            </a:ln>
          </p:spPr>
          <p:txBody>
            <a:bodyPr/>
            <a:lstStyle/>
            <a:p>
              <a:endParaRPr lang="en-US" sz="40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7" name="Text 26">
              <a:extLst>
                <a:ext uri="{FF2B5EF4-FFF2-40B4-BE49-F238E27FC236}">
                  <a16:creationId xmlns:a16="http://schemas.microsoft.com/office/drawing/2014/main" id="{2545E5CE-1F29-E6BA-E49A-A9323DDFA96C}"/>
                </a:ext>
              </a:extLst>
            </p:cNvPr>
            <p:cNvSpPr/>
            <p:nvPr/>
          </p:nvSpPr>
          <p:spPr>
            <a:xfrm>
              <a:off x="4197096" y="1682496"/>
              <a:ext cx="3584448" cy="256032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pPr marL="0" indent="0" algn="ctr">
                <a:buNone/>
              </a:pPr>
              <a:r>
                <a:rPr lang="en-US" sz="1400" dirty="0">
                  <a:solidFill>
                    <a:srgbClr val="1E293B"/>
                  </a:solidFill>
                  <a:latin typeface="Arial" panose="020B0604020202020204" pitchFamily="34" charset="0"/>
                  <a:ea typeface="Calibri" pitchFamily="34" charset="-122"/>
                  <a:cs typeface="Arial" panose="020B0604020202020204" pitchFamily="34" charset="0"/>
                </a:rPr>
                <a:t>SPML</a:t>
              </a:r>
              <a:endParaRPr lang="en-US" sz="14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8" name="Shape 27">
              <a:extLst>
                <a:ext uri="{FF2B5EF4-FFF2-40B4-BE49-F238E27FC236}">
                  <a16:creationId xmlns:a16="http://schemas.microsoft.com/office/drawing/2014/main" id="{41C1BA89-C351-3708-AF1D-A125601EDADA}"/>
                </a:ext>
              </a:extLst>
            </p:cNvPr>
            <p:cNvSpPr/>
            <p:nvPr/>
          </p:nvSpPr>
          <p:spPr>
            <a:xfrm>
              <a:off x="7818120" y="1645920"/>
              <a:ext cx="1005840" cy="329184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rgbClr val="CBD5E1"/>
              </a:solidFill>
              <a:prstDash val="solid"/>
            </a:ln>
          </p:spPr>
          <p:txBody>
            <a:bodyPr/>
            <a:lstStyle/>
            <a:p>
              <a:endParaRPr lang="en-US" sz="40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9" name="Text 28">
              <a:extLst>
                <a:ext uri="{FF2B5EF4-FFF2-40B4-BE49-F238E27FC236}">
                  <a16:creationId xmlns:a16="http://schemas.microsoft.com/office/drawing/2014/main" id="{BC52BD66-603F-B255-F3F0-B3927E896236}"/>
                </a:ext>
              </a:extLst>
            </p:cNvPr>
            <p:cNvSpPr/>
            <p:nvPr/>
          </p:nvSpPr>
          <p:spPr>
            <a:xfrm>
              <a:off x="7854696" y="1682496"/>
              <a:ext cx="932688" cy="256032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pPr marL="0" indent="0" algn="ctr">
                <a:buNone/>
              </a:pPr>
              <a:r>
                <a:rPr lang="en-US" sz="1400" dirty="0">
                  <a:solidFill>
                    <a:srgbClr val="1E293B"/>
                  </a:solidFill>
                  <a:latin typeface="Arial" panose="020B0604020202020204" pitchFamily="34" charset="0"/>
                  <a:ea typeface="Calibri" pitchFamily="34" charset="-122"/>
                  <a:cs typeface="Arial" panose="020B0604020202020204" pitchFamily="34" charset="0"/>
                </a:rPr>
                <a:t>18</a:t>
              </a:r>
              <a:endParaRPr lang="en-US" sz="14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0" name="Shape 29">
              <a:extLst>
                <a:ext uri="{FF2B5EF4-FFF2-40B4-BE49-F238E27FC236}">
                  <a16:creationId xmlns:a16="http://schemas.microsoft.com/office/drawing/2014/main" id="{81687630-2918-B0D3-66BB-D6AF2C27C7FE}"/>
                </a:ext>
              </a:extLst>
            </p:cNvPr>
            <p:cNvSpPr/>
            <p:nvPr/>
          </p:nvSpPr>
          <p:spPr>
            <a:xfrm>
              <a:off x="320040" y="1975104"/>
              <a:ext cx="1371600" cy="329184"/>
            </a:xfrm>
            <a:prstGeom prst="rect">
              <a:avLst/>
            </a:prstGeom>
            <a:solidFill>
              <a:srgbClr val="F1F5F9"/>
            </a:solidFill>
            <a:ln w="12700">
              <a:solidFill>
                <a:srgbClr val="CBD5E1"/>
              </a:solidFill>
              <a:prstDash val="solid"/>
            </a:ln>
          </p:spPr>
          <p:txBody>
            <a:bodyPr/>
            <a:lstStyle/>
            <a:p>
              <a:endParaRPr lang="en-US" sz="40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1" name="Text 30">
              <a:extLst>
                <a:ext uri="{FF2B5EF4-FFF2-40B4-BE49-F238E27FC236}">
                  <a16:creationId xmlns:a16="http://schemas.microsoft.com/office/drawing/2014/main" id="{40F2C555-DC2F-5857-2AF6-DAB420BB7A6E}"/>
                </a:ext>
              </a:extLst>
            </p:cNvPr>
            <p:cNvSpPr/>
            <p:nvPr/>
          </p:nvSpPr>
          <p:spPr>
            <a:xfrm>
              <a:off x="356616" y="2011680"/>
              <a:ext cx="1298448" cy="256032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pPr marL="0" indent="0" algn="l">
                <a:buNone/>
              </a:pPr>
              <a:r>
                <a:rPr lang="en-US" sz="1400" dirty="0" err="1">
                  <a:solidFill>
                    <a:srgbClr val="1E293B"/>
                  </a:solidFill>
                  <a:latin typeface="Arial" panose="020B0604020202020204" pitchFamily="34" charset="0"/>
                  <a:ea typeface="Calibri" pitchFamily="34" charset="-122"/>
                  <a:cs typeface="Arial" panose="020B0604020202020204" pitchFamily="34" charset="0"/>
                </a:rPr>
                <a:t>Gadarwara</a:t>
              </a:r>
              <a:endParaRPr lang="en-US" sz="14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2" name="Shape 31">
              <a:extLst>
                <a:ext uri="{FF2B5EF4-FFF2-40B4-BE49-F238E27FC236}">
                  <a16:creationId xmlns:a16="http://schemas.microsoft.com/office/drawing/2014/main" id="{CA287E70-35D5-BBD1-D688-AEB3303DB219}"/>
                </a:ext>
              </a:extLst>
            </p:cNvPr>
            <p:cNvSpPr/>
            <p:nvPr/>
          </p:nvSpPr>
          <p:spPr>
            <a:xfrm>
              <a:off x="1691640" y="1975104"/>
              <a:ext cx="777240" cy="329184"/>
            </a:xfrm>
            <a:prstGeom prst="rect">
              <a:avLst/>
            </a:prstGeom>
            <a:solidFill>
              <a:srgbClr val="F1F5F9"/>
            </a:solidFill>
            <a:ln w="12700">
              <a:solidFill>
                <a:srgbClr val="CBD5E1"/>
              </a:solidFill>
              <a:prstDash val="solid"/>
            </a:ln>
          </p:spPr>
          <p:txBody>
            <a:bodyPr/>
            <a:lstStyle/>
            <a:p>
              <a:endParaRPr lang="en-US" sz="40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3" name="Text 32">
              <a:extLst>
                <a:ext uri="{FF2B5EF4-FFF2-40B4-BE49-F238E27FC236}">
                  <a16:creationId xmlns:a16="http://schemas.microsoft.com/office/drawing/2014/main" id="{79F2F56D-4EF6-5350-D49D-807957EB7364}"/>
                </a:ext>
              </a:extLst>
            </p:cNvPr>
            <p:cNvSpPr/>
            <p:nvPr/>
          </p:nvSpPr>
          <p:spPr>
            <a:xfrm>
              <a:off x="1728216" y="2011680"/>
              <a:ext cx="704088" cy="256032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pPr marL="0" indent="0" algn="ctr">
                <a:buNone/>
              </a:pPr>
              <a:r>
                <a:rPr lang="en-US" sz="1400" dirty="0">
                  <a:solidFill>
                    <a:srgbClr val="1E293B"/>
                  </a:solidFill>
                  <a:latin typeface="Arial" panose="020B0604020202020204" pitchFamily="34" charset="0"/>
                  <a:ea typeface="Calibri" pitchFamily="34" charset="-122"/>
                  <a:cs typeface="Arial" panose="020B0604020202020204" pitchFamily="34" charset="0"/>
                </a:rPr>
                <a:t>320</a:t>
              </a:r>
              <a:endParaRPr lang="en-US" sz="14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4" name="Shape 33">
              <a:extLst>
                <a:ext uri="{FF2B5EF4-FFF2-40B4-BE49-F238E27FC236}">
                  <a16:creationId xmlns:a16="http://schemas.microsoft.com/office/drawing/2014/main" id="{7025104D-DC8F-2790-94D7-73AB4C6E22A4}"/>
                </a:ext>
              </a:extLst>
            </p:cNvPr>
            <p:cNvSpPr/>
            <p:nvPr/>
          </p:nvSpPr>
          <p:spPr>
            <a:xfrm>
              <a:off x="2468880" y="1975104"/>
              <a:ext cx="777240" cy="329184"/>
            </a:xfrm>
            <a:prstGeom prst="rect">
              <a:avLst/>
            </a:prstGeom>
            <a:solidFill>
              <a:srgbClr val="F1F5F9"/>
            </a:solidFill>
            <a:ln w="12700">
              <a:solidFill>
                <a:srgbClr val="CBD5E1"/>
              </a:solidFill>
              <a:prstDash val="solid"/>
            </a:ln>
          </p:spPr>
          <p:txBody>
            <a:bodyPr/>
            <a:lstStyle/>
            <a:p>
              <a:endParaRPr lang="en-US" sz="40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5" name="Text 34">
              <a:extLst>
                <a:ext uri="{FF2B5EF4-FFF2-40B4-BE49-F238E27FC236}">
                  <a16:creationId xmlns:a16="http://schemas.microsoft.com/office/drawing/2014/main" id="{8C6A413F-7B30-4F86-C494-9DB3E88CA9A4}"/>
                </a:ext>
              </a:extLst>
            </p:cNvPr>
            <p:cNvSpPr/>
            <p:nvPr/>
          </p:nvSpPr>
          <p:spPr>
            <a:xfrm>
              <a:off x="2505456" y="2011680"/>
              <a:ext cx="704088" cy="256032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pPr marL="0" indent="0" algn="ctr">
                <a:buNone/>
              </a:pPr>
              <a:r>
                <a:rPr lang="en-US" sz="1400" dirty="0">
                  <a:solidFill>
                    <a:srgbClr val="1E293B"/>
                  </a:solidFill>
                  <a:latin typeface="Arial" panose="020B0604020202020204" pitchFamily="34" charset="0"/>
                  <a:ea typeface="Calibri" pitchFamily="34" charset="-122"/>
                  <a:cs typeface="Arial" panose="020B0604020202020204" pitchFamily="34" charset="0"/>
                </a:rPr>
                <a:t>160</a:t>
              </a:r>
              <a:endParaRPr lang="en-US" sz="14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6" name="Shape 35">
              <a:extLst>
                <a:ext uri="{FF2B5EF4-FFF2-40B4-BE49-F238E27FC236}">
                  <a16:creationId xmlns:a16="http://schemas.microsoft.com/office/drawing/2014/main" id="{661ED8C0-20C9-8B2E-B06D-4878A24384C7}"/>
                </a:ext>
              </a:extLst>
            </p:cNvPr>
            <p:cNvSpPr/>
            <p:nvPr/>
          </p:nvSpPr>
          <p:spPr>
            <a:xfrm>
              <a:off x="3246120" y="1975104"/>
              <a:ext cx="914400" cy="329184"/>
            </a:xfrm>
            <a:prstGeom prst="rect">
              <a:avLst/>
            </a:prstGeom>
            <a:solidFill>
              <a:srgbClr val="F1F5F9"/>
            </a:solidFill>
            <a:ln w="12700">
              <a:solidFill>
                <a:srgbClr val="CBD5E1"/>
              </a:solidFill>
              <a:prstDash val="solid"/>
            </a:ln>
          </p:spPr>
          <p:txBody>
            <a:bodyPr/>
            <a:lstStyle/>
            <a:p>
              <a:endParaRPr lang="en-US" sz="40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7" name="Text 36">
              <a:extLst>
                <a:ext uri="{FF2B5EF4-FFF2-40B4-BE49-F238E27FC236}">
                  <a16:creationId xmlns:a16="http://schemas.microsoft.com/office/drawing/2014/main" id="{9FDF31E4-C2C9-F552-F423-45864BA0F2A8}"/>
                </a:ext>
              </a:extLst>
            </p:cNvPr>
            <p:cNvSpPr/>
            <p:nvPr/>
          </p:nvSpPr>
          <p:spPr>
            <a:xfrm>
              <a:off x="3282696" y="2011680"/>
              <a:ext cx="841248" cy="256032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pPr marL="0" indent="0" algn="ctr">
                <a:buNone/>
              </a:pPr>
              <a:r>
                <a:rPr lang="en-US" sz="1400" dirty="0">
                  <a:solidFill>
                    <a:srgbClr val="1E293B"/>
                  </a:solidFill>
                  <a:latin typeface="Arial" panose="020B0604020202020204" pitchFamily="34" charset="0"/>
                  <a:ea typeface="Calibri" pitchFamily="34" charset="-122"/>
                  <a:cs typeface="Arial" panose="020B0604020202020204" pitchFamily="34" charset="0"/>
                </a:rPr>
                <a:t>132 kV</a:t>
              </a:r>
              <a:endParaRPr lang="en-US" sz="14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8" name="Shape 37">
              <a:extLst>
                <a:ext uri="{FF2B5EF4-FFF2-40B4-BE49-F238E27FC236}">
                  <a16:creationId xmlns:a16="http://schemas.microsoft.com/office/drawing/2014/main" id="{1B8D094C-2B61-85C6-ACF7-9024248760E5}"/>
                </a:ext>
              </a:extLst>
            </p:cNvPr>
            <p:cNvSpPr/>
            <p:nvPr/>
          </p:nvSpPr>
          <p:spPr>
            <a:xfrm>
              <a:off x="4160520" y="1975104"/>
              <a:ext cx="3657600" cy="329184"/>
            </a:xfrm>
            <a:prstGeom prst="rect">
              <a:avLst/>
            </a:prstGeom>
            <a:solidFill>
              <a:srgbClr val="F1F5F9"/>
            </a:solidFill>
            <a:ln w="12700">
              <a:solidFill>
                <a:srgbClr val="CBD5E1"/>
              </a:solidFill>
              <a:prstDash val="solid"/>
            </a:ln>
          </p:spPr>
          <p:txBody>
            <a:bodyPr/>
            <a:lstStyle/>
            <a:p>
              <a:endParaRPr lang="en-US" sz="40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9" name="Text 38">
              <a:extLst>
                <a:ext uri="{FF2B5EF4-FFF2-40B4-BE49-F238E27FC236}">
                  <a16:creationId xmlns:a16="http://schemas.microsoft.com/office/drawing/2014/main" id="{1D203A86-6939-547F-0E98-260F78F99983}"/>
                </a:ext>
              </a:extLst>
            </p:cNvPr>
            <p:cNvSpPr/>
            <p:nvPr/>
          </p:nvSpPr>
          <p:spPr>
            <a:xfrm>
              <a:off x="4197096" y="2011680"/>
              <a:ext cx="3584448" cy="256032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pPr marL="0" indent="0" algn="ctr">
                <a:buNone/>
              </a:pPr>
              <a:r>
                <a:rPr lang="en-US" sz="1400" dirty="0">
                  <a:solidFill>
                    <a:srgbClr val="1E293B"/>
                  </a:solidFill>
                  <a:latin typeface="Arial" panose="020B0604020202020204" pitchFamily="34" charset="0"/>
                  <a:ea typeface="Calibri" pitchFamily="34" charset="-122"/>
                  <a:cs typeface="Arial" panose="020B0604020202020204" pitchFamily="34" charset="0"/>
                </a:rPr>
                <a:t>Pratap Technocrats Pvt. ltd</a:t>
              </a:r>
              <a:endParaRPr lang="en-US" sz="14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0" name="Shape 39">
              <a:extLst>
                <a:ext uri="{FF2B5EF4-FFF2-40B4-BE49-F238E27FC236}">
                  <a16:creationId xmlns:a16="http://schemas.microsoft.com/office/drawing/2014/main" id="{F868A787-A770-4986-8BED-5060624C5597}"/>
                </a:ext>
              </a:extLst>
            </p:cNvPr>
            <p:cNvSpPr/>
            <p:nvPr/>
          </p:nvSpPr>
          <p:spPr>
            <a:xfrm>
              <a:off x="7818120" y="1975104"/>
              <a:ext cx="1005840" cy="329184"/>
            </a:xfrm>
            <a:prstGeom prst="rect">
              <a:avLst/>
            </a:prstGeom>
            <a:solidFill>
              <a:srgbClr val="F1F5F9"/>
            </a:solidFill>
            <a:ln w="12700">
              <a:solidFill>
                <a:srgbClr val="CBD5E1"/>
              </a:solidFill>
              <a:prstDash val="solid"/>
            </a:ln>
          </p:spPr>
          <p:txBody>
            <a:bodyPr/>
            <a:lstStyle/>
            <a:p>
              <a:endParaRPr lang="en-US" sz="40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1" name="Text 40">
              <a:extLst>
                <a:ext uri="{FF2B5EF4-FFF2-40B4-BE49-F238E27FC236}">
                  <a16:creationId xmlns:a16="http://schemas.microsoft.com/office/drawing/2014/main" id="{54F4B058-D3FF-1DC0-A693-2A62C57B172A}"/>
                </a:ext>
              </a:extLst>
            </p:cNvPr>
            <p:cNvSpPr/>
            <p:nvPr/>
          </p:nvSpPr>
          <p:spPr>
            <a:xfrm>
              <a:off x="7854696" y="2011680"/>
              <a:ext cx="932688" cy="256032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pPr marL="0" indent="0" algn="ctr">
                <a:buNone/>
              </a:pPr>
              <a:r>
                <a:rPr lang="en-US" sz="1400" dirty="0">
                  <a:solidFill>
                    <a:srgbClr val="1E293B"/>
                  </a:solidFill>
                  <a:latin typeface="Arial" panose="020B0604020202020204" pitchFamily="34" charset="0"/>
                  <a:ea typeface="Calibri" pitchFamily="34" charset="-122"/>
                  <a:cs typeface="Arial" panose="020B0604020202020204" pitchFamily="34" charset="0"/>
                </a:rPr>
                <a:t>15</a:t>
              </a:r>
              <a:endParaRPr lang="en-US" sz="14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2" name="Shape 41">
              <a:extLst>
                <a:ext uri="{FF2B5EF4-FFF2-40B4-BE49-F238E27FC236}">
                  <a16:creationId xmlns:a16="http://schemas.microsoft.com/office/drawing/2014/main" id="{6712440C-F5AD-5049-5B12-E6C92FBCCC0F}"/>
                </a:ext>
              </a:extLst>
            </p:cNvPr>
            <p:cNvSpPr/>
            <p:nvPr/>
          </p:nvSpPr>
          <p:spPr>
            <a:xfrm>
              <a:off x="320040" y="2304288"/>
              <a:ext cx="1371600" cy="329184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rgbClr val="CBD5E1"/>
              </a:solidFill>
              <a:prstDash val="solid"/>
            </a:ln>
          </p:spPr>
          <p:txBody>
            <a:bodyPr/>
            <a:lstStyle/>
            <a:p>
              <a:endParaRPr lang="en-US" sz="40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3" name="Text 42">
              <a:extLst>
                <a:ext uri="{FF2B5EF4-FFF2-40B4-BE49-F238E27FC236}">
                  <a16:creationId xmlns:a16="http://schemas.microsoft.com/office/drawing/2014/main" id="{45D9FC38-10DA-5985-5E18-4D79F205EFA6}"/>
                </a:ext>
              </a:extLst>
            </p:cNvPr>
            <p:cNvSpPr/>
            <p:nvPr/>
          </p:nvSpPr>
          <p:spPr>
            <a:xfrm>
              <a:off x="356616" y="2340864"/>
              <a:ext cx="1298448" cy="256032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pPr marL="0" indent="0" algn="l">
                <a:buNone/>
              </a:pPr>
              <a:r>
                <a:rPr lang="en-US" sz="1400" b="1" dirty="0">
                  <a:solidFill>
                    <a:srgbClr val="C00000"/>
                  </a:solidFill>
                  <a:latin typeface="Arial" panose="020B0604020202020204" pitchFamily="34" charset="0"/>
                  <a:ea typeface="Calibri" pitchFamily="34" charset="-122"/>
                  <a:cs typeface="Arial" panose="020B0604020202020204" pitchFamily="34" charset="0"/>
                </a:rPr>
                <a:t>NTECL - Vallur</a:t>
              </a:r>
              <a:endParaRPr lang="en-US" sz="14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4" name="Shape 43">
              <a:extLst>
                <a:ext uri="{FF2B5EF4-FFF2-40B4-BE49-F238E27FC236}">
                  <a16:creationId xmlns:a16="http://schemas.microsoft.com/office/drawing/2014/main" id="{D44FAF3C-24E2-DDDE-D3D6-2BB81C6ABD7E}"/>
                </a:ext>
              </a:extLst>
            </p:cNvPr>
            <p:cNvSpPr/>
            <p:nvPr/>
          </p:nvSpPr>
          <p:spPr>
            <a:xfrm>
              <a:off x="1691640" y="2304288"/>
              <a:ext cx="777240" cy="329184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rgbClr val="CBD5E1"/>
              </a:solidFill>
              <a:prstDash val="solid"/>
            </a:ln>
          </p:spPr>
          <p:txBody>
            <a:bodyPr/>
            <a:lstStyle/>
            <a:p>
              <a:endParaRPr lang="en-US" sz="40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5" name="Text 44">
              <a:extLst>
                <a:ext uri="{FF2B5EF4-FFF2-40B4-BE49-F238E27FC236}">
                  <a16:creationId xmlns:a16="http://schemas.microsoft.com/office/drawing/2014/main" id="{7B671180-50AD-9543-5831-D83114F7A464}"/>
                </a:ext>
              </a:extLst>
            </p:cNvPr>
            <p:cNvSpPr/>
            <p:nvPr/>
          </p:nvSpPr>
          <p:spPr>
            <a:xfrm>
              <a:off x="1728216" y="2340864"/>
              <a:ext cx="704088" cy="256032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pPr marL="0" indent="0" algn="ctr">
                <a:buNone/>
              </a:pPr>
              <a:r>
                <a:rPr lang="en-US" sz="1400" b="1" dirty="0">
                  <a:solidFill>
                    <a:srgbClr val="C00000"/>
                  </a:solidFill>
                  <a:latin typeface="Arial" panose="020B0604020202020204" pitchFamily="34" charset="0"/>
                  <a:ea typeface="Calibri" pitchFamily="34" charset="-122"/>
                  <a:cs typeface="Arial" panose="020B0604020202020204" pitchFamily="34" charset="0"/>
                </a:rPr>
                <a:t>300</a:t>
              </a:r>
              <a:endParaRPr lang="en-US" sz="14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6" name="Shape 45">
              <a:extLst>
                <a:ext uri="{FF2B5EF4-FFF2-40B4-BE49-F238E27FC236}">
                  <a16:creationId xmlns:a16="http://schemas.microsoft.com/office/drawing/2014/main" id="{10319E62-DCD8-FEF1-B2E3-8735BA2BB545}"/>
                </a:ext>
              </a:extLst>
            </p:cNvPr>
            <p:cNvSpPr/>
            <p:nvPr/>
          </p:nvSpPr>
          <p:spPr>
            <a:xfrm>
              <a:off x="2468880" y="2304288"/>
              <a:ext cx="777240" cy="329184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rgbClr val="CBD5E1"/>
              </a:solidFill>
              <a:prstDash val="solid"/>
            </a:ln>
          </p:spPr>
          <p:txBody>
            <a:bodyPr/>
            <a:lstStyle/>
            <a:p>
              <a:endParaRPr lang="en-US" sz="40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7" name="Text 46">
              <a:extLst>
                <a:ext uri="{FF2B5EF4-FFF2-40B4-BE49-F238E27FC236}">
                  <a16:creationId xmlns:a16="http://schemas.microsoft.com/office/drawing/2014/main" id="{B4540DD9-85D4-ABB6-DDFA-F3D23BEC62CB}"/>
                </a:ext>
              </a:extLst>
            </p:cNvPr>
            <p:cNvSpPr/>
            <p:nvPr/>
          </p:nvSpPr>
          <p:spPr>
            <a:xfrm>
              <a:off x="2505456" y="2340864"/>
              <a:ext cx="704088" cy="256032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pPr marL="0" indent="0" algn="ctr">
                <a:buNone/>
              </a:pPr>
              <a:r>
                <a:rPr lang="en-US" sz="1400" b="1" dirty="0">
                  <a:solidFill>
                    <a:srgbClr val="C00000"/>
                  </a:solidFill>
                  <a:latin typeface="Arial" panose="020B0604020202020204" pitchFamily="34" charset="0"/>
                  <a:ea typeface="Calibri" pitchFamily="34" charset="-122"/>
                  <a:cs typeface="Arial" panose="020B0604020202020204" pitchFamily="34" charset="0"/>
                </a:rPr>
                <a:t>150</a:t>
              </a:r>
              <a:endParaRPr lang="en-US" sz="14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8" name="Shape 47">
              <a:extLst>
                <a:ext uri="{FF2B5EF4-FFF2-40B4-BE49-F238E27FC236}">
                  <a16:creationId xmlns:a16="http://schemas.microsoft.com/office/drawing/2014/main" id="{B095D805-15FE-E049-F796-DE59B106C382}"/>
                </a:ext>
              </a:extLst>
            </p:cNvPr>
            <p:cNvSpPr/>
            <p:nvPr/>
          </p:nvSpPr>
          <p:spPr>
            <a:xfrm>
              <a:off x="3246120" y="2304288"/>
              <a:ext cx="914400" cy="329184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rgbClr val="CBD5E1"/>
              </a:solidFill>
              <a:prstDash val="solid"/>
            </a:ln>
          </p:spPr>
          <p:txBody>
            <a:bodyPr/>
            <a:lstStyle/>
            <a:p>
              <a:endParaRPr lang="en-US" sz="40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9" name="Text 48">
              <a:extLst>
                <a:ext uri="{FF2B5EF4-FFF2-40B4-BE49-F238E27FC236}">
                  <a16:creationId xmlns:a16="http://schemas.microsoft.com/office/drawing/2014/main" id="{59A945C9-0600-D7C7-BFAC-8BA83A8BCEA6}"/>
                </a:ext>
              </a:extLst>
            </p:cNvPr>
            <p:cNvSpPr/>
            <p:nvPr/>
          </p:nvSpPr>
          <p:spPr>
            <a:xfrm>
              <a:off x="3282696" y="2340864"/>
              <a:ext cx="841248" cy="256032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pPr marL="0" indent="0" algn="ctr">
                <a:buNone/>
              </a:pPr>
              <a:r>
                <a:rPr lang="en-US" sz="1400" b="1" dirty="0">
                  <a:solidFill>
                    <a:srgbClr val="C00000"/>
                  </a:solidFill>
                  <a:latin typeface="Arial" panose="020B0604020202020204" pitchFamily="34" charset="0"/>
                  <a:ea typeface="Calibri" pitchFamily="34" charset="-122"/>
                  <a:cs typeface="Arial" panose="020B0604020202020204" pitchFamily="34" charset="0"/>
                </a:rPr>
                <a:t>400 kV</a:t>
              </a:r>
              <a:endParaRPr lang="en-US" sz="14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0" name="Shape 49">
              <a:extLst>
                <a:ext uri="{FF2B5EF4-FFF2-40B4-BE49-F238E27FC236}">
                  <a16:creationId xmlns:a16="http://schemas.microsoft.com/office/drawing/2014/main" id="{2E027223-F7DD-5711-75F6-79B5C270DE19}"/>
                </a:ext>
              </a:extLst>
            </p:cNvPr>
            <p:cNvSpPr/>
            <p:nvPr/>
          </p:nvSpPr>
          <p:spPr>
            <a:xfrm>
              <a:off x="4160520" y="2304288"/>
              <a:ext cx="3657600" cy="329184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rgbClr val="CBD5E1"/>
              </a:solidFill>
              <a:prstDash val="solid"/>
            </a:ln>
          </p:spPr>
          <p:txBody>
            <a:bodyPr/>
            <a:lstStyle/>
            <a:p>
              <a:endParaRPr lang="en-US" sz="40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1" name="Text 50">
              <a:extLst>
                <a:ext uri="{FF2B5EF4-FFF2-40B4-BE49-F238E27FC236}">
                  <a16:creationId xmlns:a16="http://schemas.microsoft.com/office/drawing/2014/main" id="{B551B961-A812-1B2D-3484-91D46079A10E}"/>
                </a:ext>
              </a:extLst>
            </p:cNvPr>
            <p:cNvSpPr/>
            <p:nvPr/>
          </p:nvSpPr>
          <p:spPr>
            <a:xfrm>
              <a:off x="4197096" y="2340864"/>
              <a:ext cx="3584448" cy="256032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pPr algn="ctr"/>
              <a:r>
                <a:rPr lang="en-US" sz="1400" b="1" dirty="0">
                  <a:solidFill>
                    <a:srgbClr val="C00000"/>
                  </a:solidFill>
                  <a:latin typeface="Arial" panose="020B0604020202020204" pitchFamily="34" charset="0"/>
                  <a:ea typeface="Calibri" pitchFamily="34" charset="-122"/>
                  <a:cs typeface="Arial" panose="020B0604020202020204" pitchFamily="34" charset="0"/>
                </a:rPr>
                <a:t>Pratap Technocrats Pvt. ltd</a:t>
              </a:r>
              <a:endParaRPr lang="en-US" sz="14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2" name="Shape 51">
              <a:extLst>
                <a:ext uri="{FF2B5EF4-FFF2-40B4-BE49-F238E27FC236}">
                  <a16:creationId xmlns:a16="http://schemas.microsoft.com/office/drawing/2014/main" id="{C5CEA065-39CC-96C9-2BEA-08FE3E6B9B61}"/>
                </a:ext>
              </a:extLst>
            </p:cNvPr>
            <p:cNvSpPr/>
            <p:nvPr/>
          </p:nvSpPr>
          <p:spPr>
            <a:xfrm>
              <a:off x="7818120" y="2304288"/>
              <a:ext cx="1005840" cy="329184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rgbClr val="CBD5E1"/>
              </a:solidFill>
              <a:prstDash val="solid"/>
            </a:ln>
          </p:spPr>
          <p:txBody>
            <a:bodyPr/>
            <a:lstStyle/>
            <a:p>
              <a:endParaRPr lang="en-US" sz="40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3" name="Text 52">
              <a:extLst>
                <a:ext uri="{FF2B5EF4-FFF2-40B4-BE49-F238E27FC236}">
                  <a16:creationId xmlns:a16="http://schemas.microsoft.com/office/drawing/2014/main" id="{62E40060-21C7-9053-DD50-431F1BB0A55B}"/>
                </a:ext>
              </a:extLst>
            </p:cNvPr>
            <p:cNvSpPr/>
            <p:nvPr/>
          </p:nvSpPr>
          <p:spPr>
            <a:xfrm>
              <a:off x="7854696" y="2340864"/>
              <a:ext cx="932688" cy="256032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pPr marL="0" indent="0" algn="ctr">
                <a:buNone/>
              </a:pPr>
              <a:r>
                <a:rPr lang="en-US" sz="1400" b="1" dirty="0">
                  <a:solidFill>
                    <a:srgbClr val="C00000"/>
                  </a:solidFill>
                  <a:latin typeface="Arial" panose="020B0604020202020204" pitchFamily="34" charset="0"/>
                  <a:ea typeface="Calibri" pitchFamily="34" charset="-122"/>
                  <a:cs typeface="Arial" panose="020B0604020202020204" pitchFamily="34" charset="0"/>
                </a:rPr>
                <a:t>18</a:t>
              </a:r>
              <a:endParaRPr lang="en-US" sz="14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4" name="Shape 53">
              <a:extLst>
                <a:ext uri="{FF2B5EF4-FFF2-40B4-BE49-F238E27FC236}">
                  <a16:creationId xmlns:a16="http://schemas.microsoft.com/office/drawing/2014/main" id="{BBB70DA1-0054-1321-F245-513ADCAF94C5}"/>
                </a:ext>
              </a:extLst>
            </p:cNvPr>
            <p:cNvSpPr/>
            <p:nvPr/>
          </p:nvSpPr>
          <p:spPr>
            <a:xfrm>
              <a:off x="320040" y="2633472"/>
              <a:ext cx="1371600" cy="329184"/>
            </a:xfrm>
            <a:prstGeom prst="rect">
              <a:avLst/>
            </a:prstGeom>
            <a:solidFill>
              <a:srgbClr val="F1F5F9"/>
            </a:solidFill>
            <a:ln w="12700">
              <a:solidFill>
                <a:srgbClr val="CBD5E1"/>
              </a:solidFill>
              <a:prstDash val="solid"/>
            </a:ln>
          </p:spPr>
          <p:txBody>
            <a:bodyPr/>
            <a:lstStyle/>
            <a:p>
              <a:endParaRPr lang="en-US" sz="40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5" name="Text 54">
              <a:extLst>
                <a:ext uri="{FF2B5EF4-FFF2-40B4-BE49-F238E27FC236}">
                  <a16:creationId xmlns:a16="http://schemas.microsoft.com/office/drawing/2014/main" id="{2214F194-8E2D-0DCD-E130-68EFEED2B4E9}"/>
                </a:ext>
              </a:extLst>
            </p:cNvPr>
            <p:cNvSpPr/>
            <p:nvPr/>
          </p:nvSpPr>
          <p:spPr>
            <a:xfrm>
              <a:off x="356616" y="2670048"/>
              <a:ext cx="1298448" cy="256032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pPr marL="0" indent="0" algn="l">
                <a:buNone/>
              </a:pPr>
              <a:r>
                <a:rPr lang="en-US" sz="1400" dirty="0">
                  <a:solidFill>
                    <a:srgbClr val="1E293B"/>
                  </a:solidFill>
                  <a:latin typeface="Arial" panose="020B0604020202020204" pitchFamily="34" charset="0"/>
                  <a:ea typeface="Calibri" pitchFamily="34" charset="-122"/>
                  <a:cs typeface="Arial" panose="020B0604020202020204" pitchFamily="34" charset="0"/>
                </a:rPr>
                <a:t>Khargone</a:t>
              </a:r>
              <a:endParaRPr lang="en-US" sz="14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6" name="Shape 55">
              <a:extLst>
                <a:ext uri="{FF2B5EF4-FFF2-40B4-BE49-F238E27FC236}">
                  <a16:creationId xmlns:a16="http://schemas.microsoft.com/office/drawing/2014/main" id="{F086475A-9749-1787-4F50-C6B0584711A7}"/>
                </a:ext>
              </a:extLst>
            </p:cNvPr>
            <p:cNvSpPr/>
            <p:nvPr/>
          </p:nvSpPr>
          <p:spPr>
            <a:xfrm>
              <a:off x="1691640" y="2633472"/>
              <a:ext cx="777240" cy="329184"/>
            </a:xfrm>
            <a:prstGeom prst="rect">
              <a:avLst/>
            </a:prstGeom>
            <a:solidFill>
              <a:srgbClr val="F1F5F9"/>
            </a:solidFill>
            <a:ln w="12700">
              <a:solidFill>
                <a:srgbClr val="CBD5E1"/>
              </a:solidFill>
              <a:prstDash val="solid"/>
            </a:ln>
          </p:spPr>
          <p:txBody>
            <a:bodyPr/>
            <a:lstStyle/>
            <a:p>
              <a:endParaRPr lang="en-US" sz="40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7" name="Text 56">
              <a:extLst>
                <a:ext uri="{FF2B5EF4-FFF2-40B4-BE49-F238E27FC236}">
                  <a16:creationId xmlns:a16="http://schemas.microsoft.com/office/drawing/2014/main" id="{C126807F-5784-6A2C-BA69-4CB3E49021FF}"/>
                </a:ext>
              </a:extLst>
            </p:cNvPr>
            <p:cNvSpPr/>
            <p:nvPr/>
          </p:nvSpPr>
          <p:spPr>
            <a:xfrm>
              <a:off x="1728216" y="2670048"/>
              <a:ext cx="704088" cy="256032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pPr marL="0" indent="0" algn="ctr">
                <a:buNone/>
              </a:pPr>
              <a:r>
                <a:rPr lang="en-US" sz="1400" dirty="0">
                  <a:solidFill>
                    <a:srgbClr val="1E293B"/>
                  </a:solidFill>
                  <a:latin typeface="Arial" panose="020B0604020202020204" pitchFamily="34" charset="0"/>
                  <a:ea typeface="Calibri" pitchFamily="34" charset="-122"/>
                  <a:cs typeface="Arial" panose="020B0604020202020204" pitchFamily="34" charset="0"/>
                </a:rPr>
                <a:t>250</a:t>
              </a:r>
              <a:endParaRPr lang="en-US" sz="14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8" name="Shape 57">
              <a:extLst>
                <a:ext uri="{FF2B5EF4-FFF2-40B4-BE49-F238E27FC236}">
                  <a16:creationId xmlns:a16="http://schemas.microsoft.com/office/drawing/2014/main" id="{10C578E7-F657-BF1C-9577-EBF9E0676C5E}"/>
                </a:ext>
              </a:extLst>
            </p:cNvPr>
            <p:cNvSpPr/>
            <p:nvPr/>
          </p:nvSpPr>
          <p:spPr>
            <a:xfrm>
              <a:off x="2468880" y="2633472"/>
              <a:ext cx="777240" cy="329184"/>
            </a:xfrm>
            <a:prstGeom prst="rect">
              <a:avLst/>
            </a:prstGeom>
            <a:solidFill>
              <a:srgbClr val="F1F5F9"/>
            </a:solidFill>
            <a:ln w="12700">
              <a:solidFill>
                <a:srgbClr val="CBD5E1"/>
              </a:solidFill>
              <a:prstDash val="solid"/>
            </a:ln>
          </p:spPr>
          <p:txBody>
            <a:bodyPr/>
            <a:lstStyle/>
            <a:p>
              <a:endParaRPr lang="en-US" sz="40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9" name="Text 58">
              <a:extLst>
                <a:ext uri="{FF2B5EF4-FFF2-40B4-BE49-F238E27FC236}">
                  <a16:creationId xmlns:a16="http://schemas.microsoft.com/office/drawing/2014/main" id="{70FF8D74-43F2-6713-8BFF-CC6F7AA7352F}"/>
                </a:ext>
              </a:extLst>
            </p:cNvPr>
            <p:cNvSpPr/>
            <p:nvPr/>
          </p:nvSpPr>
          <p:spPr>
            <a:xfrm>
              <a:off x="2505456" y="2670048"/>
              <a:ext cx="704088" cy="256032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pPr marL="0" indent="0" algn="ctr">
                <a:buNone/>
              </a:pPr>
              <a:r>
                <a:rPr lang="en-US" sz="1400" dirty="0">
                  <a:solidFill>
                    <a:srgbClr val="1E293B"/>
                  </a:solidFill>
                  <a:latin typeface="Arial" panose="020B0604020202020204" pitchFamily="34" charset="0"/>
                  <a:ea typeface="Calibri" pitchFamily="34" charset="-122"/>
                  <a:cs typeface="Arial" panose="020B0604020202020204" pitchFamily="34" charset="0"/>
                </a:rPr>
                <a:t>125</a:t>
              </a:r>
              <a:endParaRPr lang="en-US" sz="14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0" name="Shape 59">
              <a:extLst>
                <a:ext uri="{FF2B5EF4-FFF2-40B4-BE49-F238E27FC236}">
                  <a16:creationId xmlns:a16="http://schemas.microsoft.com/office/drawing/2014/main" id="{35A0191D-7AF0-6F4E-FE54-74F0C6DDE391}"/>
                </a:ext>
              </a:extLst>
            </p:cNvPr>
            <p:cNvSpPr/>
            <p:nvPr/>
          </p:nvSpPr>
          <p:spPr>
            <a:xfrm>
              <a:off x="3246120" y="2633472"/>
              <a:ext cx="914400" cy="329184"/>
            </a:xfrm>
            <a:prstGeom prst="rect">
              <a:avLst/>
            </a:prstGeom>
            <a:solidFill>
              <a:srgbClr val="F1F5F9"/>
            </a:solidFill>
            <a:ln w="12700">
              <a:solidFill>
                <a:srgbClr val="CBD5E1"/>
              </a:solidFill>
              <a:prstDash val="solid"/>
            </a:ln>
          </p:spPr>
          <p:txBody>
            <a:bodyPr/>
            <a:lstStyle/>
            <a:p>
              <a:endParaRPr lang="en-US" sz="40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1" name="Text 60">
              <a:extLst>
                <a:ext uri="{FF2B5EF4-FFF2-40B4-BE49-F238E27FC236}">
                  <a16:creationId xmlns:a16="http://schemas.microsoft.com/office/drawing/2014/main" id="{DD89B566-DB7B-C291-4235-9ECC6875F680}"/>
                </a:ext>
              </a:extLst>
            </p:cNvPr>
            <p:cNvSpPr/>
            <p:nvPr/>
          </p:nvSpPr>
          <p:spPr>
            <a:xfrm>
              <a:off x="3282696" y="2670048"/>
              <a:ext cx="841248" cy="256032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pPr marL="0" indent="0" algn="ctr">
                <a:buNone/>
              </a:pPr>
              <a:r>
                <a:rPr lang="en-US" sz="1400" dirty="0">
                  <a:solidFill>
                    <a:srgbClr val="1E293B"/>
                  </a:solidFill>
                  <a:latin typeface="Arial" panose="020B0604020202020204" pitchFamily="34" charset="0"/>
                  <a:ea typeface="Calibri" pitchFamily="34" charset="-122"/>
                  <a:cs typeface="Arial" panose="020B0604020202020204" pitchFamily="34" charset="0"/>
                </a:rPr>
                <a:t>400 kV</a:t>
              </a:r>
              <a:endParaRPr lang="en-US" sz="14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2" name="Shape 61">
              <a:extLst>
                <a:ext uri="{FF2B5EF4-FFF2-40B4-BE49-F238E27FC236}">
                  <a16:creationId xmlns:a16="http://schemas.microsoft.com/office/drawing/2014/main" id="{1C1A73CF-E86C-0FE6-EB99-A8526C4A5B24}"/>
                </a:ext>
              </a:extLst>
            </p:cNvPr>
            <p:cNvSpPr/>
            <p:nvPr/>
          </p:nvSpPr>
          <p:spPr>
            <a:xfrm>
              <a:off x="4160520" y="2633472"/>
              <a:ext cx="3657600" cy="329184"/>
            </a:xfrm>
            <a:prstGeom prst="rect">
              <a:avLst/>
            </a:prstGeom>
            <a:solidFill>
              <a:srgbClr val="F1F5F9"/>
            </a:solidFill>
            <a:ln w="12700">
              <a:solidFill>
                <a:srgbClr val="CBD5E1"/>
              </a:solidFill>
              <a:prstDash val="solid"/>
            </a:ln>
          </p:spPr>
          <p:txBody>
            <a:bodyPr/>
            <a:lstStyle/>
            <a:p>
              <a:endParaRPr lang="en-US" sz="40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3" name="Text 62">
              <a:extLst>
                <a:ext uri="{FF2B5EF4-FFF2-40B4-BE49-F238E27FC236}">
                  <a16:creationId xmlns:a16="http://schemas.microsoft.com/office/drawing/2014/main" id="{DCD71778-7D73-BF08-0F99-67955D9EA9A3}"/>
                </a:ext>
              </a:extLst>
            </p:cNvPr>
            <p:cNvSpPr/>
            <p:nvPr/>
          </p:nvSpPr>
          <p:spPr>
            <a:xfrm>
              <a:off x="4197096" y="2670048"/>
              <a:ext cx="3584448" cy="256032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pPr algn="ctr"/>
              <a:r>
                <a:rPr lang="en-US" sz="1400" dirty="0">
                  <a:solidFill>
                    <a:srgbClr val="1E293B"/>
                  </a:solidFill>
                  <a:latin typeface="Arial" panose="020B0604020202020204" pitchFamily="34" charset="0"/>
                  <a:ea typeface="Calibri" pitchFamily="34" charset="-122"/>
                  <a:cs typeface="Arial" panose="020B0604020202020204" pitchFamily="34" charset="0"/>
                </a:rPr>
                <a:t>Pratap Technocrats Pvt. ltd</a:t>
              </a:r>
              <a:endParaRPr lang="en-US" sz="14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4" name="Shape 63">
              <a:extLst>
                <a:ext uri="{FF2B5EF4-FFF2-40B4-BE49-F238E27FC236}">
                  <a16:creationId xmlns:a16="http://schemas.microsoft.com/office/drawing/2014/main" id="{7A4E0CA1-4ED4-4903-B517-B67170D05D3C}"/>
                </a:ext>
              </a:extLst>
            </p:cNvPr>
            <p:cNvSpPr/>
            <p:nvPr/>
          </p:nvSpPr>
          <p:spPr>
            <a:xfrm>
              <a:off x="7818120" y="2633472"/>
              <a:ext cx="1005840" cy="329184"/>
            </a:xfrm>
            <a:prstGeom prst="rect">
              <a:avLst/>
            </a:prstGeom>
            <a:solidFill>
              <a:srgbClr val="F1F5F9"/>
            </a:solidFill>
            <a:ln w="12700">
              <a:solidFill>
                <a:srgbClr val="CBD5E1"/>
              </a:solidFill>
              <a:prstDash val="solid"/>
            </a:ln>
          </p:spPr>
          <p:txBody>
            <a:bodyPr/>
            <a:lstStyle/>
            <a:p>
              <a:endParaRPr lang="en-US" sz="40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5" name="Text 64">
              <a:extLst>
                <a:ext uri="{FF2B5EF4-FFF2-40B4-BE49-F238E27FC236}">
                  <a16:creationId xmlns:a16="http://schemas.microsoft.com/office/drawing/2014/main" id="{E195091E-1383-6F8C-6CA1-14D614E9AEC7}"/>
                </a:ext>
              </a:extLst>
            </p:cNvPr>
            <p:cNvSpPr/>
            <p:nvPr/>
          </p:nvSpPr>
          <p:spPr>
            <a:xfrm>
              <a:off x="7854696" y="2670048"/>
              <a:ext cx="932688" cy="256032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pPr marL="0" indent="0" algn="ctr">
                <a:buNone/>
              </a:pPr>
              <a:r>
                <a:rPr lang="en-US" sz="1400" dirty="0">
                  <a:latin typeface="Arial" panose="020B0604020202020204" pitchFamily="34" charset="0"/>
                  <a:cs typeface="Arial" panose="020B0604020202020204" pitchFamily="34" charset="0"/>
                </a:rPr>
                <a:t>18</a:t>
              </a:r>
            </a:p>
          </p:txBody>
        </p:sp>
        <p:sp>
          <p:nvSpPr>
            <p:cNvPr id="66" name="Shape 65">
              <a:extLst>
                <a:ext uri="{FF2B5EF4-FFF2-40B4-BE49-F238E27FC236}">
                  <a16:creationId xmlns:a16="http://schemas.microsoft.com/office/drawing/2014/main" id="{EEEB3EE3-9AF1-1C3C-FB4F-22B167790D47}"/>
                </a:ext>
              </a:extLst>
            </p:cNvPr>
            <p:cNvSpPr/>
            <p:nvPr/>
          </p:nvSpPr>
          <p:spPr>
            <a:xfrm>
              <a:off x="320040" y="2962656"/>
              <a:ext cx="1371600" cy="329184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rgbClr val="CBD5E1"/>
              </a:solidFill>
              <a:prstDash val="solid"/>
            </a:ln>
          </p:spPr>
          <p:txBody>
            <a:bodyPr/>
            <a:lstStyle/>
            <a:p>
              <a:endParaRPr lang="en-US" sz="40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7" name="Text 66">
              <a:extLst>
                <a:ext uri="{FF2B5EF4-FFF2-40B4-BE49-F238E27FC236}">
                  <a16:creationId xmlns:a16="http://schemas.microsoft.com/office/drawing/2014/main" id="{BADFD0C4-D95B-35C1-D494-17E52944D207}"/>
                </a:ext>
              </a:extLst>
            </p:cNvPr>
            <p:cNvSpPr/>
            <p:nvPr/>
          </p:nvSpPr>
          <p:spPr>
            <a:xfrm>
              <a:off x="356616" y="2999232"/>
              <a:ext cx="1298448" cy="256032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pPr marL="0" indent="0" algn="l">
                <a:buNone/>
              </a:pPr>
              <a:r>
                <a:rPr lang="en-US" sz="1400" dirty="0">
                  <a:solidFill>
                    <a:srgbClr val="1E293B"/>
                  </a:solidFill>
                  <a:latin typeface="Arial" panose="020B0604020202020204" pitchFamily="34" charset="0"/>
                  <a:ea typeface="Calibri" pitchFamily="34" charset="-122"/>
                  <a:cs typeface="Arial" panose="020B0604020202020204" pitchFamily="34" charset="0"/>
                </a:rPr>
                <a:t>Tanda-II</a:t>
              </a:r>
              <a:endParaRPr lang="en-US" sz="14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8" name="Shape 67">
              <a:extLst>
                <a:ext uri="{FF2B5EF4-FFF2-40B4-BE49-F238E27FC236}">
                  <a16:creationId xmlns:a16="http://schemas.microsoft.com/office/drawing/2014/main" id="{73E2D0C3-EFB3-4136-8292-671D148011A7}"/>
                </a:ext>
              </a:extLst>
            </p:cNvPr>
            <p:cNvSpPr/>
            <p:nvPr/>
          </p:nvSpPr>
          <p:spPr>
            <a:xfrm>
              <a:off x="1691640" y="2962656"/>
              <a:ext cx="777240" cy="329184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rgbClr val="CBD5E1"/>
              </a:solidFill>
              <a:prstDash val="solid"/>
            </a:ln>
          </p:spPr>
          <p:txBody>
            <a:bodyPr/>
            <a:lstStyle/>
            <a:p>
              <a:endParaRPr lang="en-US" sz="40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9" name="Text 68">
              <a:extLst>
                <a:ext uri="{FF2B5EF4-FFF2-40B4-BE49-F238E27FC236}">
                  <a16:creationId xmlns:a16="http://schemas.microsoft.com/office/drawing/2014/main" id="{24ACED0A-B851-F145-2618-A28598756FF7}"/>
                </a:ext>
              </a:extLst>
            </p:cNvPr>
            <p:cNvSpPr/>
            <p:nvPr/>
          </p:nvSpPr>
          <p:spPr>
            <a:xfrm>
              <a:off x="1728216" y="2999232"/>
              <a:ext cx="704088" cy="256032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pPr marL="0" indent="0" algn="ctr">
                <a:buNone/>
              </a:pPr>
              <a:r>
                <a:rPr lang="en-US" sz="1400" dirty="0">
                  <a:solidFill>
                    <a:srgbClr val="1E293B"/>
                  </a:solidFill>
                  <a:latin typeface="Arial" panose="020B0604020202020204" pitchFamily="34" charset="0"/>
                  <a:ea typeface="Calibri" pitchFamily="34" charset="-122"/>
                  <a:cs typeface="Arial" panose="020B0604020202020204" pitchFamily="34" charset="0"/>
                </a:rPr>
                <a:t>200</a:t>
              </a:r>
              <a:endParaRPr lang="en-US" sz="14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0" name="Shape 69">
              <a:extLst>
                <a:ext uri="{FF2B5EF4-FFF2-40B4-BE49-F238E27FC236}">
                  <a16:creationId xmlns:a16="http://schemas.microsoft.com/office/drawing/2014/main" id="{A0C00EA2-4E25-7337-DB51-796D18F0B297}"/>
                </a:ext>
              </a:extLst>
            </p:cNvPr>
            <p:cNvSpPr/>
            <p:nvPr/>
          </p:nvSpPr>
          <p:spPr>
            <a:xfrm>
              <a:off x="2468880" y="2962656"/>
              <a:ext cx="777240" cy="329184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rgbClr val="CBD5E1"/>
              </a:solidFill>
              <a:prstDash val="solid"/>
            </a:ln>
          </p:spPr>
          <p:txBody>
            <a:bodyPr/>
            <a:lstStyle/>
            <a:p>
              <a:endParaRPr lang="en-US" sz="40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1" name="Text 70">
              <a:extLst>
                <a:ext uri="{FF2B5EF4-FFF2-40B4-BE49-F238E27FC236}">
                  <a16:creationId xmlns:a16="http://schemas.microsoft.com/office/drawing/2014/main" id="{80CBA0A6-EB11-B0C0-5A47-C6FEA6255AFF}"/>
                </a:ext>
              </a:extLst>
            </p:cNvPr>
            <p:cNvSpPr/>
            <p:nvPr/>
          </p:nvSpPr>
          <p:spPr>
            <a:xfrm>
              <a:off x="2505456" y="2999232"/>
              <a:ext cx="704088" cy="256032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pPr marL="0" indent="0" algn="ctr">
                <a:buNone/>
              </a:pPr>
              <a:r>
                <a:rPr lang="en-US" sz="1400" dirty="0">
                  <a:solidFill>
                    <a:srgbClr val="1E293B"/>
                  </a:solidFill>
                  <a:latin typeface="Arial" panose="020B0604020202020204" pitchFamily="34" charset="0"/>
                  <a:ea typeface="Calibri" pitchFamily="34" charset="-122"/>
                  <a:cs typeface="Arial" panose="020B0604020202020204" pitchFamily="34" charset="0"/>
                </a:rPr>
                <a:t>100</a:t>
              </a:r>
              <a:endParaRPr lang="en-US" sz="14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2" name="Shape 71">
              <a:extLst>
                <a:ext uri="{FF2B5EF4-FFF2-40B4-BE49-F238E27FC236}">
                  <a16:creationId xmlns:a16="http://schemas.microsoft.com/office/drawing/2014/main" id="{0C5E81A0-1FA4-9AB9-9FF3-265E848156A0}"/>
                </a:ext>
              </a:extLst>
            </p:cNvPr>
            <p:cNvSpPr/>
            <p:nvPr/>
          </p:nvSpPr>
          <p:spPr>
            <a:xfrm>
              <a:off x="3246120" y="2962656"/>
              <a:ext cx="914400" cy="329184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rgbClr val="CBD5E1"/>
              </a:solidFill>
              <a:prstDash val="solid"/>
            </a:ln>
          </p:spPr>
          <p:txBody>
            <a:bodyPr/>
            <a:lstStyle/>
            <a:p>
              <a:endParaRPr lang="en-US" sz="40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3" name="Text 72">
              <a:extLst>
                <a:ext uri="{FF2B5EF4-FFF2-40B4-BE49-F238E27FC236}">
                  <a16:creationId xmlns:a16="http://schemas.microsoft.com/office/drawing/2014/main" id="{E356ED29-8097-7E21-A555-7144EB680E39}"/>
                </a:ext>
              </a:extLst>
            </p:cNvPr>
            <p:cNvSpPr/>
            <p:nvPr/>
          </p:nvSpPr>
          <p:spPr>
            <a:xfrm>
              <a:off x="3282696" y="2999232"/>
              <a:ext cx="841248" cy="256032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pPr marL="0" indent="0" algn="ctr">
                <a:buNone/>
              </a:pPr>
              <a:r>
                <a:rPr lang="en-US" sz="1400" dirty="0">
                  <a:solidFill>
                    <a:srgbClr val="1E293B"/>
                  </a:solidFill>
                  <a:latin typeface="Arial" panose="020B0604020202020204" pitchFamily="34" charset="0"/>
                  <a:ea typeface="Calibri" pitchFamily="34" charset="-122"/>
                  <a:cs typeface="Arial" panose="020B0604020202020204" pitchFamily="34" charset="0"/>
                </a:rPr>
                <a:t>220 kV</a:t>
              </a:r>
              <a:endParaRPr lang="en-US" sz="14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4" name="Shape 73">
              <a:extLst>
                <a:ext uri="{FF2B5EF4-FFF2-40B4-BE49-F238E27FC236}">
                  <a16:creationId xmlns:a16="http://schemas.microsoft.com/office/drawing/2014/main" id="{788B8763-2E50-9101-3CAF-D86974EBE036}"/>
                </a:ext>
              </a:extLst>
            </p:cNvPr>
            <p:cNvSpPr/>
            <p:nvPr/>
          </p:nvSpPr>
          <p:spPr>
            <a:xfrm>
              <a:off x="4160520" y="2962656"/>
              <a:ext cx="3657600" cy="329184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rgbClr val="CBD5E1"/>
              </a:solidFill>
              <a:prstDash val="solid"/>
            </a:ln>
          </p:spPr>
          <p:txBody>
            <a:bodyPr/>
            <a:lstStyle/>
            <a:p>
              <a:endParaRPr lang="en-US" sz="40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5" name="Text 74">
              <a:extLst>
                <a:ext uri="{FF2B5EF4-FFF2-40B4-BE49-F238E27FC236}">
                  <a16:creationId xmlns:a16="http://schemas.microsoft.com/office/drawing/2014/main" id="{796B5307-A566-57D4-B9DC-BFFD5C2A9C31}"/>
                </a:ext>
              </a:extLst>
            </p:cNvPr>
            <p:cNvSpPr/>
            <p:nvPr/>
          </p:nvSpPr>
          <p:spPr>
            <a:xfrm>
              <a:off x="4197096" y="2999232"/>
              <a:ext cx="3584448" cy="256032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pPr marL="0" indent="0" algn="ctr">
                <a:buNone/>
              </a:pPr>
              <a:r>
                <a:rPr lang="en-US" sz="1400" dirty="0">
                  <a:solidFill>
                    <a:srgbClr val="1E293B"/>
                  </a:solidFill>
                  <a:latin typeface="Arial" panose="020B0604020202020204" pitchFamily="34" charset="0"/>
                  <a:ea typeface="Calibri" pitchFamily="34" charset="-122"/>
                  <a:cs typeface="Arial" panose="020B0604020202020204" pitchFamily="34" charset="0"/>
                </a:rPr>
                <a:t>Enviro Infra Engineers</a:t>
              </a:r>
              <a:endParaRPr lang="en-US" sz="14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6" name="Shape 75">
              <a:extLst>
                <a:ext uri="{FF2B5EF4-FFF2-40B4-BE49-F238E27FC236}">
                  <a16:creationId xmlns:a16="http://schemas.microsoft.com/office/drawing/2014/main" id="{2BAEB296-F8D1-43DD-FA70-2388AF775A35}"/>
                </a:ext>
              </a:extLst>
            </p:cNvPr>
            <p:cNvSpPr/>
            <p:nvPr/>
          </p:nvSpPr>
          <p:spPr>
            <a:xfrm>
              <a:off x="7818120" y="2962656"/>
              <a:ext cx="1005840" cy="329184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rgbClr val="CBD5E1"/>
              </a:solidFill>
              <a:prstDash val="solid"/>
            </a:ln>
          </p:spPr>
          <p:txBody>
            <a:bodyPr/>
            <a:lstStyle/>
            <a:p>
              <a:endParaRPr lang="en-US" sz="40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7" name="Text 76">
              <a:extLst>
                <a:ext uri="{FF2B5EF4-FFF2-40B4-BE49-F238E27FC236}">
                  <a16:creationId xmlns:a16="http://schemas.microsoft.com/office/drawing/2014/main" id="{02418199-02C4-9966-66E1-92E6CC64F9F0}"/>
                </a:ext>
              </a:extLst>
            </p:cNvPr>
            <p:cNvSpPr/>
            <p:nvPr/>
          </p:nvSpPr>
          <p:spPr>
            <a:xfrm>
              <a:off x="7854696" y="2999232"/>
              <a:ext cx="932688" cy="256032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pPr marL="0" indent="0" algn="ctr">
                <a:buNone/>
              </a:pPr>
              <a:r>
                <a:rPr lang="en-US" sz="1400" dirty="0">
                  <a:latin typeface="Arial" panose="020B0604020202020204" pitchFamily="34" charset="0"/>
                  <a:cs typeface="Arial" panose="020B0604020202020204" pitchFamily="34" charset="0"/>
                </a:rPr>
                <a:t>15</a:t>
              </a:r>
            </a:p>
          </p:txBody>
        </p:sp>
        <p:sp>
          <p:nvSpPr>
            <p:cNvPr id="78" name="Shape 77">
              <a:extLst>
                <a:ext uri="{FF2B5EF4-FFF2-40B4-BE49-F238E27FC236}">
                  <a16:creationId xmlns:a16="http://schemas.microsoft.com/office/drawing/2014/main" id="{63548A47-B8E1-668F-61C4-99A9F14B7311}"/>
                </a:ext>
              </a:extLst>
            </p:cNvPr>
            <p:cNvSpPr/>
            <p:nvPr/>
          </p:nvSpPr>
          <p:spPr>
            <a:xfrm>
              <a:off x="320040" y="3291840"/>
              <a:ext cx="1371600" cy="329184"/>
            </a:xfrm>
            <a:prstGeom prst="rect">
              <a:avLst/>
            </a:prstGeom>
            <a:solidFill>
              <a:srgbClr val="F1F5F9"/>
            </a:solidFill>
            <a:ln w="12700">
              <a:solidFill>
                <a:srgbClr val="CBD5E1"/>
              </a:solidFill>
              <a:prstDash val="solid"/>
            </a:ln>
          </p:spPr>
          <p:txBody>
            <a:bodyPr/>
            <a:lstStyle/>
            <a:p>
              <a:endParaRPr lang="en-US" sz="40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9" name="Text 78">
              <a:extLst>
                <a:ext uri="{FF2B5EF4-FFF2-40B4-BE49-F238E27FC236}">
                  <a16:creationId xmlns:a16="http://schemas.microsoft.com/office/drawing/2014/main" id="{38B68C5B-BD4F-250E-4EF0-B6FD71518AAF}"/>
                </a:ext>
              </a:extLst>
            </p:cNvPr>
            <p:cNvSpPr/>
            <p:nvPr/>
          </p:nvSpPr>
          <p:spPr>
            <a:xfrm>
              <a:off x="356616" y="3328416"/>
              <a:ext cx="1298448" cy="256032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pPr marL="0" indent="0" algn="l">
                <a:buNone/>
              </a:pPr>
              <a:r>
                <a:rPr lang="en-US" sz="1400" dirty="0">
                  <a:solidFill>
                    <a:srgbClr val="1E293B"/>
                  </a:solidFill>
                  <a:latin typeface="Arial" panose="020B0604020202020204" pitchFamily="34" charset="0"/>
                  <a:ea typeface="Calibri" pitchFamily="34" charset="-122"/>
                  <a:cs typeface="Arial" panose="020B0604020202020204" pitchFamily="34" charset="0"/>
                </a:rPr>
                <a:t>BgTPS</a:t>
              </a:r>
              <a:endParaRPr lang="en-US" sz="14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0" name="Shape 79">
              <a:extLst>
                <a:ext uri="{FF2B5EF4-FFF2-40B4-BE49-F238E27FC236}">
                  <a16:creationId xmlns:a16="http://schemas.microsoft.com/office/drawing/2014/main" id="{F4558630-8F80-E575-E3C1-E99E8F930133}"/>
                </a:ext>
              </a:extLst>
            </p:cNvPr>
            <p:cNvSpPr/>
            <p:nvPr/>
          </p:nvSpPr>
          <p:spPr>
            <a:xfrm>
              <a:off x="1691640" y="3291840"/>
              <a:ext cx="777240" cy="329184"/>
            </a:xfrm>
            <a:prstGeom prst="rect">
              <a:avLst/>
            </a:prstGeom>
            <a:solidFill>
              <a:srgbClr val="F1F5F9"/>
            </a:solidFill>
            <a:ln w="12700">
              <a:solidFill>
                <a:srgbClr val="CBD5E1"/>
              </a:solidFill>
              <a:prstDash val="solid"/>
            </a:ln>
          </p:spPr>
          <p:txBody>
            <a:bodyPr/>
            <a:lstStyle/>
            <a:p>
              <a:endParaRPr lang="en-US" sz="40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1" name="Text 80">
              <a:extLst>
                <a:ext uri="{FF2B5EF4-FFF2-40B4-BE49-F238E27FC236}">
                  <a16:creationId xmlns:a16="http://schemas.microsoft.com/office/drawing/2014/main" id="{4CD331BE-EB5B-A530-234D-D13992E477E3}"/>
                </a:ext>
              </a:extLst>
            </p:cNvPr>
            <p:cNvSpPr/>
            <p:nvPr/>
          </p:nvSpPr>
          <p:spPr>
            <a:xfrm>
              <a:off x="1728216" y="3328416"/>
              <a:ext cx="704088" cy="256032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pPr marL="0" indent="0" algn="ctr">
                <a:buNone/>
              </a:pPr>
              <a:r>
                <a:rPr lang="en-US" sz="1400" dirty="0">
                  <a:solidFill>
                    <a:srgbClr val="1E293B"/>
                  </a:solidFill>
                  <a:latin typeface="Arial" panose="020B0604020202020204" pitchFamily="34" charset="0"/>
                  <a:ea typeface="Calibri" pitchFamily="34" charset="-122"/>
                  <a:cs typeface="Arial" panose="020B0604020202020204" pitchFamily="34" charset="0"/>
                </a:rPr>
                <a:t>150</a:t>
              </a:r>
              <a:endParaRPr lang="en-US" sz="14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2" name="Shape 81">
              <a:extLst>
                <a:ext uri="{FF2B5EF4-FFF2-40B4-BE49-F238E27FC236}">
                  <a16:creationId xmlns:a16="http://schemas.microsoft.com/office/drawing/2014/main" id="{5CD383A7-6FC5-B7A2-3FA4-9537DDC19D9C}"/>
                </a:ext>
              </a:extLst>
            </p:cNvPr>
            <p:cNvSpPr/>
            <p:nvPr/>
          </p:nvSpPr>
          <p:spPr>
            <a:xfrm>
              <a:off x="2468880" y="3291840"/>
              <a:ext cx="777240" cy="329184"/>
            </a:xfrm>
            <a:prstGeom prst="rect">
              <a:avLst/>
            </a:prstGeom>
            <a:solidFill>
              <a:srgbClr val="F1F5F9"/>
            </a:solidFill>
            <a:ln w="12700">
              <a:solidFill>
                <a:srgbClr val="CBD5E1"/>
              </a:solidFill>
              <a:prstDash val="solid"/>
            </a:ln>
          </p:spPr>
          <p:txBody>
            <a:bodyPr/>
            <a:lstStyle/>
            <a:p>
              <a:endParaRPr lang="en-US" sz="40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3" name="Text 82">
              <a:extLst>
                <a:ext uri="{FF2B5EF4-FFF2-40B4-BE49-F238E27FC236}">
                  <a16:creationId xmlns:a16="http://schemas.microsoft.com/office/drawing/2014/main" id="{F6E3609E-B27D-27D3-15A3-B991E2B8A1AD}"/>
                </a:ext>
              </a:extLst>
            </p:cNvPr>
            <p:cNvSpPr/>
            <p:nvPr/>
          </p:nvSpPr>
          <p:spPr>
            <a:xfrm>
              <a:off x="2505456" y="3328416"/>
              <a:ext cx="704088" cy="256032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pPr marL="0" indent="0" algn="ctr">
                <a:buNone/>
              </a:pPr>
              <a:r>
                <a:rPr lang="en-US" sz="1400" dirty="0">
                  <a:solidFill>
                    <a:srgbClr val="1E293B"/>
                  </a:solidFill>
                  <a:latin typeface="Arial" panose="020B0604020202020204" pitchFamily="34" charset="0"/>
                  <a:ea typeface="Calibri" pitchFamily="34" charset="-122"/>
                  <a:cs typeface="Arial" panose="020B0604020202020204" pitchFamily="34" charset="0"/>
                </a:rPr>
                <a:t>75</a:t>
              </a:r>
              <a:endParaRPr lang="en-US" sz="14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4" name="Shape 83">
              <a:extLst>
                <a:ext uri="{FF2B5EF4-FFF2-40B4-BE49-F238E27FC236}">
                  <a16:creationId xmlns:a16="http://schemas.microsoft.com/office/drawing/2014/main" id="{F727D5C4-C939-ADAD-9DBC-13B039FABF95}"/>
                </a:ext>
              </a:extLst>
            </p:cNvPr>
            <p:cNvSpPr/>
            <p:nvPr/>
          </p:nvSpPr>
          <p:spPr>
            <a:xfrm>
              <a:off x="3246120" y="3291840"/>
              <a:ext cx="914400" cy="329184"/>
            </a:xfrm>
            <a:prstGeom prst="rect">
              <a:avLst/>
            </a:prstGeom>
            <a:solidFill>
              <a:srgbClr val="F1F5F9"/>
            </a:solidFill>
            <a:ln w="12700">
              <a:solidFill>
                <a:srgbClr val="CBD5E1"/>
              </a:solidFill>
              <a:prstDash val="solid"/>
            </a:ln>
          </p:spPr>
          <p:txBody>
            <a:bodyPr/>
            <a:lstStyle/>
            <a:p>
              <a:endParaRPr lang="en-US" sz="40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5" name="Text 84">
              <a:extLst>
                <a:ext uri="{FF2B5EF4-FFF2-40B4-BE49-F238E27FC236}">
                  <a16:creationId xmlns:a16="http://schemas.microsoft.com/office/drawing/2014/main" id="{B46956A1-BC47-23A3-012F-651B9AC76DF5}"/>
                </a:ext>
              </a:extLst>
            </p:cNvPr>
            <p:cNvSpPr/>
            <p:nvPr/>
          </p:nvSpPr>
          <p:spPr>
            <a:xfrm>
              <a:off x="3282696" y="3328416"/>
              <a:ext cx="841248" cy="256032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pPr marL="0" indent="0" algn="ctr">
                <a:buNone/>
              </a:pPr>
              <a:r>
                <a:rPr lang="en-US" sz="1400" dirty="0">
                  <a:solidFill>
                    <a:srgbClr val="1E293B"/>
                  </a:solidFill>
                  <a:latin typeface="Arial" panose="020B0604020202020204" pitchFamily="34" charset="0"/>
                  <a:ea typeface="Calibri" pitchFamily="34" charset="-122"/>
                  <a:cs typeface="Arial" panose="020B0604020202020204" pitchFamily="34" charset="0"/>
                </a:rPr>
                <a:t>132 kV</a:t>
              </a:r>
              <a:endParaRPr lang="en-US" sz="14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6" name="Shape 85">
              <a:extLst>
                <a:ext uri="{FF2B5EF4-FFF2-40B4-BE49-F238E27FC236}">
                  <a16:creationId xmlns:a16="http://schemas.microsoft.com/office/drawing/2014/main" id="{041A2CAD-398D-45BF-CAC8-0860BA559181}"/>
                </a:ext>
              </a:extLst>
            </p:cNvPr>
            <p:cNvSpPr/>
            <p:nvPr/>
          </p:nvSpPr>
          <p:spPr>
            <a:xfrm>
              <a:off x="4160520" y="3291840"/>
              <a:ext cx="3657600" cy="329184"/>
            </a:xfrm>
            <a:prstGeom prst="rect">
              <a:avLst/>
            </a:prstGeom>
            <a:solidFill>
              <a:srgbClr val="F1F5F9"/>
            </a:solidFill>
            <a:ln w="12700">
              <a:solidFill>
                <a:srgbClr val="CBD5E1"/>
              </a:solidFill>
              <a:prstDash val="solid"/>
            </a:ln>
          </p:spPr>
          <p:txBody>
            <a:bodyPr/>
            <a:lstStyle/>
            <a:p>
              <a:endParaRPr lang="en-US" sz="40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7" name="Text 86">
              <a:extLst>
                <a:ext uri="{FF2B5EF4-FFF2-40B4-BE49-F238E27FC236}">
                  <a16:creationId xmlns:a16="http://schemas.microsoft.com/office/drawing/2014/main" id="{3DAE79E6-E2F2-7BC4-A613-7AA7127BAF25}"/>
                </a:ext>
              </a:extLst>
            </p:cNvPr>
            <p:cNvSpPr/>
            <p:nvPr/>
          </p:nvSpPr>
          <p:spPr>
            <a:xfrm>
              <a:off x="4197096" y="3328416"/>
              <a:ext cx="3584448" cy="256032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pPr marL="0" indent="0" algn="ctr">
                <a:buNone/>
              </a:pPr>
              <a:r>
                <a:rPr lang="en-US" sz="1400" dirty="0">
                  <a:solidFill>
                    <a:srgbClr val="1E293B"/>
                  </a:solidFill>
                  <a:latin typeface="Arial" panose="020B0604020202020204" pitchFamily="34" charset="0"/>
                  <a:ea typeface="Calibri" pitchFamily="34" charset="-122"/>
                  <a:cs typeface="Arial" panose="020B0604020202020204" pitchFamily="34" charset="0"/>
                </a:rPr>
                <a:t>Enviro Infra Engineers Ltd</a:t>
              </a:r>
              <a:endParaRPr lang="en-US" sz="14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8" name="Shape 87">
              <a:extLst>
                <a:ext uri="{FF2B5EF4-FFF2-40B4-BE49-F238E27FC236}">
                  <a16:creationId xmlns:a16="http://schemas.microsoft.com/office/drawing/2014/main" id="{60E416D3-77D8-B2BD-CC19-9838E70BF9C0}"/>
                </a:ext>
              </a:extLst>
            </p:cNvPr>
            <p:cNvSpPr/>
            <p:nvPr/>
          </p:nvSpPr>
          <p:spPr>
            <a:xfrm>
              <a:off x="7818120" y="3291840"/>
              <a:ext cx="1005840" cy="329184"/>
            </a:xfrm>
            <a:prstGeom prst="rect">
              <a:avLst/>
            </a:prstGeom>
            <a:solidFill>
              <a:srgbClr val="F1F5F9"/>
            </a:solidFill>
            <a:ln w="12700">
              <a:solidFill>
                <a:srgbClr val="CBD5E1"/>
              </a:solidFill>
              <a:prstDash val="solid"/>
            </a:ln>
          </p:spPr>
          <p:txBody>
            <a:bodyPr/>
            <a:lstStyle/>
            <a:p>
              <a:endParaRPr lang="en-US" sz="40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9" name="Text 88">
              <a:extLst>
                <a:ext uri="{FF2B5EF4-FFF2-40B4-BE49-F238E27FC236}">
                  <a16:creationId xmlns:a16="http://schemas.microsoft.com/office/drawing/2014/main" id="{3045DD77-A55A-468D-1213-511227C5A57A}"/>
                </a:ext>
              </a:extLst>
            </p:cNvPr>
            <p:cNvSpPr/>
            <p:nvPr/>
          </p:nvSpPr>
          <p:spPr>
            <a:xfrm>
              <a:off x="7854696" y="3328416"/>
              <a:ext cx="932688" cy="256032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pPr marL="0" indent="0" algn="ctr">
                <a:buNone/>
              </a:pPr>
              <a:r>
                <a:rPr lang="en-US" sz="1400" dirty="0">
                  <a:solidFill>
                    <a:srgbClr val="1E293B"/>
                  </a:solidFill>
                  <a:latin typeface="Arial" panose="020B0604020202020204" pitchFamily="34" charset="0"/>
                  <a:ea typeface="Calibri" pitchFamily="34" charset="-122"/>
                  <a:cs typeface="Arial" panose="020B0604020202020204" pitchFamily="34" charset="0"/>
                </a:rPr>
                <a:t>15</a:t>
              </a:r>
              <a:endParaRPr lang="en-US" sz="14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0" name="Shape 89">
              <a:extLst>
                <a:ext uri="{FF2B5EF4-FFF2-40B4-BE49-F238E27FC236}">
                  <a16:creationId xmlns:a16="http://schemas.microsoft.com/office/drawing/2014/main" id="{46E77108-9431-59B5-61DC-D0656CCE1D12}"/>
                </a:ext>
              </a:extLst>
            </p:cNvPr>
            <p:cNvSpPr/>
            <p:nvPr/>
          </p:nvSpPr>
          <p:spPr>
            <a:xfrm>
              <a:off x="320040" y="3621024"/>
              <a:ext cx="1371600" cy="329184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rgbClr val="CBD5E1"/>
              </a:solidFill>
              <a:prstDash val="solid"/>
            </a:ln>
          </p:spPr>
          <p:txBody>
            <a:bodyPr/>
            <a:lstStyle/>
            <a:p>
              <a:endParaRPr lang="en-US" sz="40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1" name="Text 90">
              <a:extLst>
                <a:ext uri="{FF2B5EF4-FFF2-40B4-BE49-F238E27FC236}">
                  <a16:creationId xmlns:a16="http://schemas.microsoft.com/office/drawing/2014/main" id="{7910B8B6-741F-4FD4-D20D-B03FD4FE8770}"/>
                </a:ext>
              </a:extLst>
            </p:cNvPr>
            <p:cNvSpPr/>
            <p:nvPr/>
          </p:nvSpPr>
          <p:spPr>
            <a:xfrm>
              <a:off x="356616" y="3657600"/>
              <a:ext cx="1298448" cy="256032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pPr marL="0" indent="0" algn="l">
                <a:buNone/>
              </a:pPr>
              <a:r>
                <a:rPr lang="en-US" sz="1400" dirty="0">
                  <a:solidFill>
                    <a:srgbClr val="1E293B"/>
                  </a:solidFill>
                  <a:latin typeface="Arial" panose="020B0604020202020204" pitchFamily="34" charset="0"/>
                  <a:ea typeface="Calibri" pitchFamily="34" charset="-122"/>
                  <a:cs typeface="Arial" panose="020B0604020202020204" pitchFamily="34" charset="0"/>
                </a:rPr>
                <a:t>Dadri-II</a:t>
              </a:r>
              <a:endParaRPr lang="en-US" sz="14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2" name="Shape 91">
              <a:extLst>
                <a:ext uri="{FF2B5EF4-FFF2-40B4-BE49-F238E27FC236}">
                  <a16:creationId xmlns:a16="http://schemas.microsoft.com/office/drawing/2014/main" id="{D5E25F83-6DA9-C2CD-FFEE-F44EFC7822E6}"/>
                </a:ext>
              </a:extLst>
            </p:cNvPr>
            <p:cNvSpPr/>
            <p:nvPr/>
          </p:nvSpPr>
          <p:spPr>
            <a:xfrm>
              <a:off x="1691640" y="3621024"/>
              <a:ext cx="777240" cy="329184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rgbClr val="CBD5E1"/>
              </a:solidFill>
              <a:prstDash val="solid"/>
            </a:ln>
          </p:spPr>
          <p:txBody>
            <a:bodyPr/>
            <a:lstStyle/>
            <a:p>
              <a:endParaRPr lang="en-US" sz="40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3" name="Text 92">
              <a:extLst>
                <a:ext uri="{FF2B5EF4-FFF2-40B4-BE49-F238E27FC236}">
                  <a16:creationId xmlns:a16="http://schemas.microsoft.com/office/drawing/2014/main" id="{5DFF0ECD-5ED2-C523-92B5-36EA317D5389}"/>
                </a:ext>
              </a:extLst>
            </p:cNvPr>
            <p:cNvSpPr/>
            <p:nvPr/>
          </p:nvSpPr>
          <p:spPr>
            <a:xfrm>
              <a:off x="1728216" y="3657600"/>
              <a:ext cx="704088" cy="256032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pPr marL="0" indent="0" algn="ctr">
                <a:buNone/>
              </a:pPr>
              <a:r>
                <a:rPr lang="en-US" sz="1400" dirty="0">
                  <a:solidFill>
                    <a:srgbClr val="1E293B"/>
                  </a:solidFill>
                  <a:latin typeface="Arial" panose="020B0604020202020204" pitchFamily="34" charset="0"/>
                  <a:ea typeface="Calibri" pitchFamily="34" charset="-122"/>
                  <a:cs typeface="Arial" panose="020B0604020202020204" pitchFamily="34" charset="0"/>
                </a:rPr>
                <a:t>200</a:t>
              </a:r>
              <a:endParaRPr lang="en-US" sz="14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4" name="Shape 93">
              <a:extLst>
                <a:ext uri="{FF2B5EF4-FFF2-40B4-BE49-F238E27FC236}">
                  <a16:creationId xmlns:a16="http://schemas.microsoft.com/office/drawing/2014/main" id="{E6C7ED66-45D7-599C-3C91-384B18CD31BB}"/>
                </a:ext>
              </a:extLst>
            </p:cNvPr>
            <p:cNvSpPr/>
            <p:nvPr/>
          </p:nvSpPr>
          <p:spPr>
            <a:xfrm>
              <a:off x="2468880" y="3621024"/>
              <a:ext cx="777240" cy="329184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rgbClr val="CBD5E1"/>
              </a:solidFill>
              <a:prstDash val="solid"/>
            </a:ln>
          </p:spPr>
          <p:txBody>
            <a:bodyPr/>
            <a:lstStyle/>
            <a:p>
              <a:endParaRPr lang="en-US" sz="40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5" name="Text 94">
              <a:extLst>
                <a:ext uri="{FF2B5EF4-FFF2-40B4-BE49-F238E27FC236}">
                  <a16:creationId xmlns:a16="http://schemas.microsoft.com/office/drawing/2014/main" id="{88FF8B25-7DF2-5FB9-16DE-8C3D6B29DD5E}"/>
                </a:ext>
              </a:extLst>
            </p:cNvPr>
            <p:cNvSpPr/>
            <p:nvPr/>
          </p:nvSpPr>
          <p:spPr>
            <a:xfrm>
              <a:off x="2505456" y="3657600"/>
              <a:ext cx="704088" cy="256032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pPr marL="0" indent="0" algn="ctr">
                <a:buNone/>
              </a:pPr>
              <a:r>
                <a:rPr lang="en-US" sz="1400" dirty="0">
                  <a:solidFill>
                    <a:srgbClr val="1E293B"/>
                  </a:solidFill>
                  <a:latin typeface="Arial" panose="020B0604020202020204" pitchFamily="34" charset="0"/>
                  <a:ea typeface="Calibri" pitchFamily="34" charset="-122"/>
                  <a:cs typeface="Arial" panose="020B0604020202020204" pitchFamily="34" charset="0"/>
                </a:rPr>
                <a:t>100</a:t>
              </a:r>
              <a:endParaRPr lang="en-US" sz="14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6" name="Shape 95">
              <a:extLst>
                <a:ext uri="{FF2B5EF4-FFF2-40B4-BE49-F238E27FC236}">
                  <a16:creationId xmlns:a16="http://schemas.microsoft.com/office/drawing/2014/main" id="{72CD2519-3C5B-F3ED-230E-C90FE84BE288}"/>
                </a:ext>
              </a:extLst>
            </p:cNvPr>
            <p:cNvSpPr/>
            <p:nvPr/>
          </p:nvSpPr>
          <p:spPr>
            <a:xfrm>
              <a:off x="3246120" y="3621024"/>
              <a:ext cx="914400" cy="329184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rgbClr val="CBD5E1"/>
              </a:solidFill>
              <a:prstDash val="solid"/>
            </a:ln>
          </p:spPr>
          <p:txBody>
            <a:bodyPr/>
            <a:lstStyle/>
            <a:p>
              <a:endParaRPr lang="en-US" sz="40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7" name="Text 96">
              <a:extLst>
                <a:ext uri="{FF2B5EF4-FFF2-40B4-BE49-F238E27FC236}">
                  <a16:creationId xmlns:a16="http://schemas.microsoft.com/office/drawing/2014/main" id="{6C986C8F-8CE7-6470-00F7-7ECA47A2ADF1}"/>
                </a:ext>
              </a:extLst>
            </p:cNvPr>
            <p:cNvSpPr/>
            <p:nvPr/>
          </p:nvSpPr>
          <p:spPr>
            <a:xfrm>
              <a:off x="3282696" y="3657600"/>
              <a:ext cx="841248" cy="256032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pPr marL="0" indent="0" algn="ctr">
                <a:buNone/>
              </a:pPr>
              <a:r>
                <a:rPr lang="en-US" sz="1400" dirty="0">
                  <a:solidFill>
                    <a:srgbClr val="1E293B"/>
                  </a:solidFill>
                  <a:latin typeface="Arial" panose="020B0604020202020204" pitchFamily="34" charset="0"/>
                  <a:ea typeface="Calibri" pitchFamily="34" charset="-122"/>
                  <a:cs typeface="Arial" panose="020B0604020202020204" pitchFamily="34" charset="0"/>
                </a:rPr>
                <a:t>220 kV</a:t>
              </a:r>
              <a:endParaRPr lang="en-US" sz="14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8" name="Shape 97">
              <a:extLst>
                <a:ext uri="{FF2B5EF4-FFF2-40B4-BE49-F238E27FC236}">
                  <a16:creationId xmlns:a16="http://schemas.microsoft.com/office/drawing/2014/main" id="{2BE1BDEF-445F-05FD-EDB3-A01345EDCEA7}"/>
                </a:ext>
              </a:extLst>
            </p:cNvPr>
            <p:cNvSpPr/>
            <p:nvPr/>
          </p:nvSpPr>
          <p:spPr>
            <a:xfrm>
              <a:off x="4160520" y="3621024"/>
              <a:ext cx="3657600" cy="329184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rgbClr val="CBD5E1"/>
              </a:solidFill>
              <a:prstDash val="solid"/>
            </a:ln>
          </p:spPr>
          <p:txBody>
            <a:bodyPr/>
            <a:lstStyle/>
            <a:p>
              <a:endParaRPr lang="en-US" sz="40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9" name="Text 98">
              <a:extLst>
                <a:ext uri="{FF2B5EF4-FFF2-40B4-BE49-F238E27FC236}">
                  <a16:creationId xmlns:a16="http://schemas.microsoft.com/office/drawing/2014/main" id="{BB7F4A99-E24B-1983-3D0C-ABE754EA990D}"/>
                </a:ext>
              </a:extLst>
            </p:cNvPr>
            <p:cNvSpPr/>
            <p:nvPr/>
          </p:nvSpPr>
          <p:spPr>
            <a:xfrm>
              <a:off x="4197096" y="3657600"/>
              <a:ext cx="3584448" cy="256032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pPr marL="0" indent="0" algn="ctr">
                <a:buNone/>
              </a:pPr>
              <a:r>
                <a:rPr lang="en-US" sz="1400" dirty="0" err="1">
                  <a:solidFill>
                    <a:srgbClr val="1E293B"/>
                  </a:solidFill>
                  <a:latin typeface="Arial" panose="020B0604020202020204" pitchFamily="34" charset="0"/>
                  <a:ea typeface="Calibri" pitchFamily="34" charset="-122"/>
                  <a:cs typeface="Arial" panose="020B0604020202020204" pitchFamily="34" charset="0"/>
                </a:rPr>
                <a:t>Kintech</a:t>
              </a:r>
              <a:r>
                <a:rPr lang="en-US" sz="1400" dirty="0">
                  <a:solidFill>
                    <a:srgbClr val="1E293B"/>
                  </a:solidFill>
                  <a:latin typeface="Arial" panose="020B0604020202020204" pitchFamily="34" charset="0"/>
                  <a:ea typeface="Calibri" pitchFamily="34" charset="-122"/>
                  <a:cs typeface="Arial" panose="020B0604020202020204" pitchFamily="34" charset="0"/>
                </a:rPr>
                <a:t> Energy Pvt ltd</a:t>
              </a:r>
              <a:endParaRPr lang="en-US" sz="14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0" name="Shape 99">
              <a:extLst>
                <a:ext uri="{FF2B5EF4-FFF2-40B4-BE49-F238E27FC236}">
                  <a16:creationId xmlns:a16="http://schemas.microsoft.com/office/drawing/2014/main" id="{686ECB6E-DF93-86A0-F51B-3629ADD6F870}"/>
                </a:ext>
              </a:extLst>
            </p:cNvPr>
            <p:cNvSpPr/>
            <p:nvPr/>
          </p:nvSpPr>
          <p:spPr>
            <a:xfrm>
              <a:off x="7818120" y="3621024"/>
              <a:ext cx="1005840" cy="329184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rgbClr val="CBD5E1"/>
              </a:solidFill>
              <a:prstDash val="solid"/>
            </a:ln>
          </p:spPr>
          <p:txBody>
            <a:bodyPr/>
            <a:lstStyle/>
            <a:p>
              <a:endParaRPr lang="en-US" sz="40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1" name="Text 100">
              <a:extLst>
                <a:ext uri="{FF2B5EF4-FFF2-40B4-BE49-F238E27FC236}">
                  <a16:creationId xmlns:a16="http://schemas.microsoft.com/office/drawing/2014/main" id="{C44F150E-0703-A677-ECDA-6529250C7010}"/>
                </a:ext>
              </a:extLst>
            </p:cNvPr>
            <p:cNvSpPr/>
            <p:nvPr/>
          </p:nvSpPr>
          <p:spPr>
            <a:xfrm>
              <a:off x="7854696" y="3657600"/>
              <a:ext cx="932688" cy="256032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pPr marL="0" indent="0" algn="ctr">
                <a:buNone/>
              </a:pPr>
              <a:r>
                <a:rPr lang="en-US" sz="1400" dirty="0">
                  <a:solidFill>
                    <a:srgbClr val="1E293B"/>
                  </a:solidFill>
                  <a:latin typeface="Arial" panose="020B0604020202020204" pitchFamily="34" charset="0"/>
                  <a:ea typeface="Calibri" pitchFamily="34" charset="-122"/>
                  <a:cs typeface="Arial" panose="020B0604020202020204" pitchFamily="34" charset="0"/>
                </a:rPr>
                <a:t>15</a:t>
              </a:r>
              <a:endParaRPr lang="en-US" sz="14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2" name="Shape 101">
              <a:extLst>
                <a:ext uri="{FF2B5EF4-FFF2-40B4-BE49-F238E27FC236}">
                  <a16:creationId xmlns:a16="http://schemas.microsoft.com/office/drawing/2014/main" id="{E0BD1C95-7D63-0E4B-E89E-F19ABD3CA35B}"/>
                </a:ext>
              </a:extLst>
            </p:cNvPr>
            <p:cNvSpPr/>
            <p:nvPr/>
          </p:nvSpPr>
          <p:spPr>
            <a:xfrm>
              <a:off x="320040" y="3950208"/>
              <a:ext cx="1371600" cy="329184"/>
            </a:xfrm>
            <a:prstGeom prst="rect">
              <a:avLst/>
            </a:prstGeom>
            <a:solidFill>
              <a:srgbClr val="F1F5F9"/>
            </a:solidFill>
            <a:ln w="12700">
              <a:solidFill>
                <a:srgbClr val="CBD5E1"/>
              </a:solidFill>
              <a:prstDash val="solid"/>
            </a:ln>
          </p:spPr>
          <p:txBody>
            <a:bodyPr/>
            <a:lstStyle/>
            <a:p>
              <a:endParaRPr lang="en-US" sz="40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3" name="Text 102">
              <a:extLst>
                <a:ext uri="{FF2B5EF4-FFF2-40B4-BE49-F238E27FC236}">
                  <a16:creationId xmlns:a16="http://schemas.microsoft.com/office/drawing/2014/main" id="{B94D5364-1082-C521-E3F3-E3BE76F176A9}"/>
                </a:ext>
              </a:extLst>
            </p:cNvPr>
            <p:cNvSpPr/>
            <p:nvPr/>
          </p:nvSpPr>
          <p:spPr>
            <a:xfrm>
              <a:off x="356616" y="3986784"/>
              <a:ext cx="1298448" cy="256032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pPr marL="0" indent="0" algn="l">
                <a:buNone/>
              </a:pPr>
              <a:r>
                <a:rPr lang="en-US" sz="1400" dirty="0">
                  <a:solidFill>
                    <a:srgbClr val="1E293B"/>
                  </a:solidFill>
                  <a:latin typeface="Arial" panose="020B0604020202020204" pitchFamily="34" charset="0"/>
                  <a:ea typeface="Calibri" pitchFamily="34" charset="-122"/>
                  <a:cs typeface="Arial" panose="020B0604020202020204" pitchFamily="34" charset="0"/>
                </a:rPr>
                <a:t>Unchahar - IV</a:t>
              </a:r>
              <a:endParaRPr lang="en-US" sz="14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4" name="Shape 103">
              <a:extLst>
                <a:ext uri="{FF2B5EF4-FFF2-40B4-BE49-F238E27FC236}">
                  <a16:creationId xmlns:a16="http://schemas.microsoft.com/office/drawing/2014/main" id="{EC875E26-243A-BA67-728F-56172F4344F0}"/>
                </a:ext>
              </a:extLst>
            </p:cNvPr>
            <p:cNvSpPr/>
            <p:nvPr/>
          </p:nvSpPr>
          <p:spPr>
            <a:xfrm>
              <a:off x="1691640" y="3950208"/>
              <a:ext cx="777240" cy="329184"/>
            </a:xfrm>
            <a:prstGeom prst="rect">
              <a:avLst/>
            </a:prstGeom>
            <a:solidFill>
              <a:srgbClr val="F1F5F9"/>
            </a:solidFill>
            <a:ln w="12700">
              <a:solidFill>
                <a:srgbClr val="CBD5E1"/>
              </a:solidFill>
              <a:prstDash val="solid"/>
            </a:ln>
          </p:spPr>
          <p:txBody>
            <a:bodyPr/>
            <a:lstStyle/>
            <a:p>
              <a:endParaRPr lang="en-US" sz="40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5" name="Text 104">
              <a:extLst>
                <a:ext uri="{FF2B5EF4-FFF2-40B4-BE49-F238E27FC236}">
                  <a16:creationId xmlns:a16="http://schemas.microsoft.com/office/drawing/2014/main" id="{2F85228D-4B8A-DED2-7AFF-7E757C41E0DA}"/>
                </a:ext>
              </a:extLst>
            </p:cNvPr>
            <p:cNvSpPr/>
            <p:nvPr/>
          </p:nvSpPr>
          <p:spPr>
            <a:xfrm>
              <a:off x="1728216" y="3986784"/>
              <a:ext cx="704088" cy="256032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pPr marL="0" indent="0" algn="ctr">
                <a:buNone/>
              </a:pPr>
              <a:r>
                <a:rPr lang="en-US" sz="1400" dirty="0">
                  <a:solidFill>
                    <a:srgbClr val="1E293B"/>
                  </a:solidFill>
                  <a:latin typeface="Arial" panose="020B0604020202020204" pitchFamily="34" charset="0"/>
                  <a:ea typeface="Calibri" pitchFamily="34" charset="-122"/>
                  <a:cs typeface="Arial" panose="020B0604020202020204" pitchFamily="34" charset="0"/>
                </a:rPr>
                <a:t>100</a:t>
              </a:r>
              <a:endParaRPr lang="en-US" sz="14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6" name="Shape 105">
              <a:extLst>
                <a:ext uri="{FF2B5EF4-FFF2-40B4-BE49-F238E27FC236}">
                  <a16:creationId xmlns:a16="http://schemas.microsoft.com/office/drawing/2014/main" id="{4A3452DF-7D00-C285-9FA6-8CA47A2E4241}"/>
                </a:ext>
              </a:extLst>
            </p:cNvPr>
            <p:cNvSpPr/>
            <p:nvPr/>
          </p:nvSpPr>
          <p:spPr>
            <a:xfrm>
              <a:off x="2468880" y="3950208"/>
              <a:ext cx="777240" cy="329184"/>
            </a:xfrm>
            <a:prstGeom prst="rect">
              <a:avLst/>
            </a:prstGeom>
            <a:solidFill>
              <a:srgbClr val="F1F5F9"/>
            </a:solidFill>
            <a:ln w="12700">
              <a:solidFill>
                <a:srgbClr val="CBD5E1"/>
              </a:solidFill>
              <a:prstDash val="solid"/>
            </a:ln>
          </p:spPr>
          <p:txBody>
            <a:bodyPr/>
            <a:lstStyle/>
            <a:p>
              <a:endParaRPr lang="en-US" sz="40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7" name="Text 106">
              <a:extLst>
                <a:ext uri="{FF2B5EF4-FFF2-40B4-BE49-F238E27FC236}">
                  <a16:creationId xmlns:a16="http://schemas.microsoft.com/office/drawing/2014/main" id="{16428565-F886-1B0C-1524-385D7A9DC707}"/>
                </a:ext>
              </a:extLst>
            </p:cNvPr>
            <p:cNvSpPr/>
            <p:nvPr/>
          </p:nvSpPr>
          <p:spPr>
            <a:xfrm>
              <a:off x="2505456" y="3986784"/>
              <a:ext cx="704088" cy="256032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pPr marL="0" indent="0" algn="ctr">
                <a:buNone/>
              </a:pPr>
              <a:r>
                <a:rPr lang="en-US" sz="1400" dirty="0">
                  <a:solidFill>
                    <a:srgbClr val="1E293B"/>
                  </a:solidFill>
                  <a:latin typeface="Arial" panose="020B0604020202020204" pitchFamily="34" charset="0"/>
                  <a:ea typeface="Calibri" pitchFamily="34" charset="-122"/>
                  <a:cs typeface="Arial" panose="020B0604020202020204" pitchFamily="34" charset="0"/>
                </a:rPr>
                <a:t>50</a:t>
              </a:r>
              <a:endParaRPr lang="en-US" sz="14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8" name="Shape 107">
              <a:extLst>
                <a:ext uri="{FF2B5EF4-FFF2-40B4-BE49-F238E27FC236}">
                  <a16:creationId xmlns:a16="http://schemas.microsoft.com/office/drawing/2014/main" id="{C376AF59-4B95-4E89-647F-B745DEE8C00B}"/>
                </a:ext>
              </a:extLst>
            </p:cNvPr>
            <p:cNvSpPr/>
            <p:nvPr/>
          </p:nvSpPr>
          <p:spPr>
            <a:xfrm>
              <a:off x="3246120" y="3950208"/>
              <a:ext cx="914400" cy="329184"/>
            </a:xfrm>
            <a:prstGeom prst="rect">
              <a:avLst/>
            </a:prstGeom>
            <a:solidFill>
              <a:srgbClr val="F1F5F9"/>
            </a:solidFill>
            <a:ln w="12700">
              <a:solidFill>
                <a:srgbClr val="CBD5E1"/>
              </a:solidFill>
              <a:prstDash val="solid"/>
            </a:ln>
          </p:spPr>
          <p:txBody>
            <a:bodyPr/>
            <a:lstStyle/>
            <a:p>
              <a:endParaRPr lang="en-US" sz="40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9" name="Text 108">
              <a:extLst>
                <a:ext uri="{FF2B5EF4-FFF2-40B4-BE49-F238E27FC236}">
                  <a16:creationId xmlns:a16="http://schemas.microsoft.com/office/drawing/2014/main" id="{468B44C4-DA18-ADC6-7DFB-2F8F87FDECD8}"/>
                </a:ext>
              </a:extLst>
            </p:cNvPr>
            <p:cNvSpPr/>
            <p:nvPr/>
          </p:nvSpPr>
          <p:spPr>
            <a:xfrm>
              <a:off x="3282696" y="3986784"/>
              <a:ext cx="841248" cy="256032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pPr marL="0" indent="0" algn="ctr">
                <a:buNone/>
              </a:pPr>
              <a:r>
                <a:rPr lang="en-US" sz="1400" dirty="0">
                  <a:solidFill>
                    <a:srgbClr val="1E293B"/>
                  </a:solidFill>
                  <a:latin typeface="Arial" panose="020B0604020202020204" pitchFamily="34" charset="0"/>
                  <a:ea typeface="Calibri" pitchFamily="34" charset="-122"/>
                  <a:cs typeface="Arial" panose="020B0604020202020204" pitchFamily="34" charset="0"/>
                </a:rPr>
                <a:t>33 kV</a:t>
              </a:r>
              <a:endParaRPr lang="en-US" sz="14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0" name="Shape 109">
              <a:extLst>
                <a:ext uri="{FF2B5EF4-FFF2-40B4-BE49-F238E27FC236}">
                  <a16:creationId xmlns:a16="http://schemas.microsoft.com/office/drawing/2014/main" id="{EA22FDF1-E000-2F98-C12D-559599D37CCA}"/>
                </a:ext>
              </a:extLst>
            </p:cNvPr>
            <p:cNvSpPr/>
            <p:nvPr/>
          </p:nvSpPr>
          <p:spPr>
            <a:xfrm>
              <a:off x="4160520" y="3950208"/>
              <a:ext cx="3657600" cy="329184"/>
            </a:xfrm>
            <a:prstGeom prst="rect">
              <a:avLst/>
            </a:prstGeom>
            <a:solidFill>
              <a:srgbClr val="F1F5F9"/>
            </a:solidFill>
            <a:ln w="12700">
              <a:solidFill>
                <a:srgbClr val="CBD5E1"/>
              </a:solidFill>
              <a:prstDash val="solid"/>
            </a:ln>
          </p:spPr>
          <p:txBody>
            <a:bodyPr/>
            <a:lstStyle/>
            <a:p>
              <a:endParaRPr lang="en-US" sz="40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1" name="Text 110">
              <a:extLst>
                <a:ext uri="{FF2B5EF4-FFF2-40B4-BE49-F238E27FC236}">
                  <a16:creationId xmlns:a16="http://schemas.microsoft.com/office/drawing/2014/main" id="{06AAB7E5-4DCB-8082-50CB-E8BA279F0151}"/>
                </a:ext>
              </a:extLst>
            </p:cNvPr>
            <p:cNvSpPr/>
            <p:nvPr/>
          </p:nvSpPr>
          <p:spPr>
            <a:xfrm>
              <a:off x="4197096" y="3986784"/>
              <a:ext cx="3584448" cy="256032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pPr marL="0" indent="0" algn="ctr">
                <a:buNone/>
              </a:pPr>
              <a:r>
                <a:rPr lang="en-US" sz="1400" dirty="0" err="1">
                  <a:solidFill>
                    <a:srgbClr val="1E293B"/>
                  </a:solidFill>
                  <a:latin typeface="Arial" panose="020B0604020202020204" pitchFamily="34" charset="0"/>
                  <a:ea typeface="Calibri" pitchFamily="34" charset="-122"/>
                  <a:cs typeface="Arial" panose="020B0604020202020204" pitchFamily="34" charset="0"/>
                </a:rPr>
                <a:t>Solarwind</a:t>
              </a:r>
              <a:r>
                <a:rPr lang="en-US" sz="1400" dirty="0">
                  <a:solidFill>
                    <a:srgbClr val="1E293B"/>
                  </a:solidFill>
                  <a:latin typeface="Arial" panose="020B0604020202020204" pitchFamily="34" charset="0"/>
                  <a:ea typeface="Calibri" pitchFamily="34" charset="-122"/>
                  <a:cs typeface="Arial" panose="020B0604020202020204" pitchFamily="34" charset="0"/>
                </a:rPr>
                <a:t> Energy Solutions</a:t>
              </a:r>
              <a:endParaRPr lang="en-US" sz="14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2" name="Shape 111">
              <a:extLst>
                <a:ext uri="{FF2B5EF4-FFF2-40B4-BE49-F238E27FC236}">
                  <a16:creationId xmlns:a16="http://schemas.microsoft.com/office/drawing/2014/main" id="{1A2D07BC-91B5-94CC-1BD0-DFC99CD5FA97}"/>
                </a:ext>
              </a:extLst>
            </p:cNvPr>
            <p:cNvSpPr/>
            <p:nvPr/>
          </p:nvSpPr>
          <p:spPr>
            <a:xfrm>
              <a:off x="7818120" y="3950208"/>
              <a:ext cx="1005840" cy="329184"/>
            </a:xfrm>
            <a:prstGeom prst="rect">
              <a:avLst/>
            </a:prstGeom>
            <a:solidFill>
              <a:srgbClr val="F1F5F9"/>
            </a:solidFill>
            <a:ln w="12700">
              <a:solidFill>
                <a:srgbClr val="CBD5E1"/>
              </a:solidFill>
              <a:prstDash val="solid"/>
            </a:ln>
          </p:spPr>
          <p:txBody>
            <a:bodyPr/>
            <a:lstStyle/>
            <a:p>
              <a:endParaRPr lang="en-US" sz="40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3" name="Text 112">
              <a:extLst>
                <a:ext uri="{FF2B5EF4-FFF2-40B4-BE49-F238E27FC236}">
                  <a16:creationId xmlns:a16="http://schemas.microsoft.com/office/drawing/2014/main" id="{AE38DF94-C356-5AC5-7E39-FDBBA9D6EF6C}"/>
                </a:ext>
              </a:extLst>
            </p:cNvPr>
            <p:cNvSpPr/>
            <p:nvPr/>
          </p:nvSpPr>
          <p:spPr>
            <a:xfrm>
              <a:off x="7854696" y="3986784"/>
              <a:ext cx="932688" cy="256032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pPr marL="0" indent="0" algn="ctr">
                <a:buNone/>
              </a:pPr>
              <a:r>
                <a:rPr lang="en-US" sz="1400" dirty="0">
                  <a:solidFill>
                    <a:srgbClr val="1E293B"/>
                  </a:solidFill>
                  <a:latin typeface="Arial" panose="020B0604020202020204" pitchFamily="34" charset="0"/>
                  <a:ea typeface="Calibri" pitchFamily="34" charset="-122"/>
                  <a:cs typeface="Arial" panose="020B0604020202020204" pitchFamily="34" charset="0"/>
                </a:rPr>
                <a:t>15</a:t>
              </a:r>
              <a:endParaRPr lang="en-US" sz="14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14" name="TextBox 113">
            <a:extLst>
              <a:ext uri="{FF2B5EF4-FFF2-40B4-BE49-F238E27FC236}">
                <a16:creationId xmlns:a16="http://schemas.microsoft.com/office/drawing/2014/main" id="{45A64E9C-01A8-D203-08DE-E5E7C4A57F48}"/>
              </a:ext>
            </a:extLst>
          </p:cNvPr>
          <p:cNvSpPr txBox="1"/>
          <p:nvPr/>
        </p:nvSpPr>
        <p:spPr>
          <a:xfrm>
            <a:off x="200151" y="303601"/>
            <a:ext cx="52950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VGF Scheme – NTPC Projects</a:t>
            </a:r>
          </a:p>
        </p:txBody>
      </p:sp>
    </p:spTree>
    <p:extLst>
      <p:ext uri="{BB962C8B-B14F-4D97-AF65-F5344CB8AC3E}">
        <p14:creationId xmlns:p14="http://schemas.microsoft.com/office/powerpoint/2010/main" val="303076543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7ED4E99F-0261-97A6-6CBE-AAE44B5B0F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261545-631F-4E35-B7ED-595041AD9B95}" type="slidenum">
              <a:rPr lang="en-US" smtClean="0"/>
              <a:t>7</a:t>
            </a:fld>
            <a:endParaRPr lang="en-US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D401682C-E009-BECF-33A1-FE41B49FB2CC}"/>
              </a:ext>
            </a:extLst>
          </p:cNvPr>
          <p:cNvGrpSpPr/>
          <p:nvPr/>
        </p:nvGrpSpPr>
        <p:grpSpPr>
          <a:xfrm>
            <a:off x="257604" y="1134150"/>
            <a:ext cx="11078989" cy="5178159"/>
            <a:chOff x="365760" y="868680"/>
            <a:chExt cx="8412480" cy="3877056"/>
          </a:xfrm>
        </p:grpSpPr>
        <p:sp>
          <p:nvSpPr>
            <p:cNvPr id="4" name="Shape 3">
              <a:extLst>
                <a:ext uri="{FF2B5EF4-FFF2-40B4-BE49-F238E27FC236}">
                  <a16:creationId xmlns:a16="http://schemas.microsoft.com/office/drawing/2014/main" id="{1786EE71-FD5F-3EB0-DB64-107DECF924D9}"/>
                </a:ext>
              </a:extLst>
            </p:cNvPr>
            <p:cNvSpPr/>
            <p:nvPr/>
          </p:nvSpPr>
          <p:spPr>
            <a:xfrm>
              <a:off x="365760" y="868680"/>
              <a:ext cx="8412480" cy="694944"/>
            </a:xfrm>
            <a:prstGeom prst="rect">
              <a:avLst/>
            </a:prstGeom>
            <a:solidFill>
              <a:srgbClr val="FFFFFF"/>
            </a:solidFill>
            <a:ln w="6350">
              <a:solidFill>
                <a:srgbClr val="CBD5E1"/>
              </a:solidFill>
              <a:prstDash val="solid"/>
            </a:ln>
            <a:effectLst>
              <a:outerShdw blurRad="101600" dist="38100" dir="8100000" algn="bl" rotWithShape="0">
                <a:srgbClr val="000000">
                  <a:alpha val="10000"/>
                </a:srgbClr>
              </a:outerShdw>
            </a:effectLst>
          </p:spPr>
          <p:txBody>
            <a:bodyPr/>
            <a:lstStyle/>
            <a:p>
              <a:endParaRPr lang="en-US" sz="20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" name="Shape 4">
              <a:extLst>
                <a:ext uri="{FF2B5EF4-FFF2-40B4-BE49-F238E27FC236}">
                  <a16:creationId xmlns:a16="http://schemas.microsoft.com/office/drawing/2014/main" id="{FB4E4F57-856A-285E-F778-4756729E16F5}"/>
                </a:ext>
              </a:extLst>
            </p:cNvPr>
            <p:cNvSpPr/>
            <p:nvPr/>
          </p:nvSpPr>
          <p:spPr>
            <a:xfrm>
              <a:off x="365760" y="868680"/>
              <a:ext cx="164592" cy="694944"/>
            </a:xfrm>
            <a:prstGeom prst="rect">
              <a:avLst/>
            </a:prstGeom>
            <a:solidFill>
              <a:srgbClr val="0EA5E9"/>
            </a:solidFill>
            <a:ln w="12700">
              <a:solidFill>
                <a:srgbClr val="0EA5E9"/>
              </a:solidFill>
              <a:prstDash val="solid"/>
            </a:ln>
          </p:spPr>
          <p:txBody>
            <a:bodyPr/>
            <a:lstStyle/>
            <a:p>
              <a:endParaRPr lang="en-US" sz="20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" name="Text 5">
              <a:extLst>
                <a:ext uri="{FF2B5EF4-FFF2-40B4-BE49-F238E27FC236}">
                  <a16:creationId xmlns:a16="http://schemas.microsoft.com/office/drawing/2014/main" id="{D0D91718-8864-4517-A9CC-92DC4B439243}"/>
                </a:ext>
              </a:extLst>
            </p:cNvPr>
            <p:cNvSpPr/>
            <p:nvPr/>
          </p:nvSpPr>
          <p:spPr>
            <a:xfrm>
              <a:off x="621792" y="868680"/>
              <a:ext cx="502920" cy="694944"/>
            </a:xfrm>
            <a:prstGeom prst="rect">
              <a:avLst/>
            </a:prstGeom>
            <a:noFill/>
            <a:ln/>
          </p:spPr>
          <p:txBody>
            <a:bodyPr wrap="square" lIns="0" tIns="0" rIns="0" bIns="0" rtlCol="0" anchor="ctr"/>
            <a:lstStyle/>
            <a:p>
              <a:pPr marL="0" indent="0" algn="ctr">
                <a:buNone/>
              </a:pPr>
              <a:r>
                <a:rPr lang="en-US" sz="2400" b="1" dirty="0">
                  <a:solidFill>
                    <a:srgbClr val="0EA5E9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01</a:t>
              </a:r>
              <a:endParaRPr lang="en-US" sz="24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" name="Text 6">
              <a:extLst>
                <a:ext uri="{FF2B5EF4-FFF2-40B4-BE49-F238E27FC236}">
                  <a16:creationId xmlns:a16="http://schemas.microsoft.com/office/drawing/2014/main" id="{8DA56106-6CA4-BEC7-A0F0-D367C9BB17FD}"/>
                </a:ext>
              </a:extLst>
            </p:cNvPr>
            <p:cNvSpPr/>
            <p:nvPr/>
          </p:nvSpPr>
          <p:spPr>
            <a:xfrm>
              <a:off x="1188720" y="923544"/>
              <a:ext cx="4114800" cy="274320"/>
            </a:xfrm>
            <a:prstGeom prst="rect">
              <a:avLst/>
            </a:prstGeom>
            <a:noFill/>
            <a:ln/>
          </p:spPr>
          <p:txBody>
            <a:bodyPr wrap="square" lIns="0" tIns="0" rIns="0" bIns="0" rtlCol="0" anchor="t"/>
            <a:lstStyle/>
            <a:p>
              <a:r>
                <a:rPr lang="en-US" b="1" dirty="0">
                  <a:solidFill>
                    <a:srgbClr val="1E293B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FTC Compliance at POI Level</a:t>
              </a:r>
            </a:p>
          </p:txBody>
        </p:sp>
        <p:sp>
          <p:nvSpPr>
            <p:cNvPr id="8" name="Text 7">
              <a:extLst>
                <a:ext uri="{FF2B5EF4-FFF2-40B4-BE49-F238E27FC236}">
                  <a16:creationId xmlns:a16="http://schemas.microsoft.com/office/drawing/2014/main" id="{FE6EE6B9-D07D-BA65-4519-2050C7DB2013}"/>
                </a:ext>
              </a:extLst>
            </p:cNvPr>
            <p:cNvSpPr/>
            <p:nvPr/>
          </p:nvSpPr>
          <p:spPr>
            <a:xfrm>
              <a:off x="1188720" y="1197864"/>
              <a:ext cx="7406640" cy="310896"/>
            </a:xfrm>
            <a:prstGeom prst="rect">
              <a:avLst/>
            </a:prstGeom>
            <a:noFill/>
            <a:ln/>
          </p:spPr>
          <p:txBody>
            <a:bodyPr wrap="square" lIns="0" tIns="0" rIns="0" bIns="0" rtlCol="0" anchor="t"/>
            <a:lstStyle/>
            <a:p>
              <a:pPr marL="0" indent="0" algn="l">
                <a:buNone/>
              </a:pPr>
              <a:r>
                <a:rPr lang="en-US" sz="1600" dirty="0">
                  <a:solidFill>
                    <a:srgbClr val="64748B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Demonstrating compliance at BESS Connection Point rather than the Grid connection Point</a:t>
              </a:r>
              <a:endParaRPr lang="en-US" sz="16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" name="Shape 8">
              <a:extLst>
                <a:ext uri="{FF2B5EF4-FFF2-40B4-BE49-F238E27FC236}">
                  <a16:creationId xmlns:a16="http://schemas.microsoft.com/office/drawing/2014/main" id="{04236B82-BB1E-69F5-C698-B90B9DB5668A}"/>
                </a:ext>
              </a:extLst>
            </p:cNvPr>
            <p:cNvSpPr/>
            <p:nvPr/>
          </p:nvSpPr>
          <p:spPr>
            <a:xfrm>
              <a:off x="365760" y="1664208"/>
              <a:ext cx="8412480" cy="694944"/>
            </a:xfrm>
            <a:prstGeom prst="rect">
              <a:avLst/>
            </a:prstGeom>
            <a:solidFill>
              <a:srgbClr val="FFFFFF"/>
            </a:solidFill>
            <a:ln w="6350">
              <a:solidFill>
                <a:srgbClr val="CBD5E1"/>
              </a:solidFill>
              <a:prstDash val="solid"/>
            </a:ln>
            <a:effectLst>
              <a:outerShdw blurRad="101600" dist="38100" dir="8100000" algn="bl" rotWithShape="0">
                <a:srgbClr val="000000">
                  <a:alpha val="10000"/>
                </a:srgbClr>
              </a:outerShdw>
            </a:effectLst>
          </p:spPr>
          <p:txBody>
            <a:bodyPr/>
            <a:lstStyle/>
            <a:p>
              <a:endParaRPr lang="en-US" sz="20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" name="Shape 9">
              <a:extLst>
                <a:ext uri="{FF2B5EF4-FFF2-40B4-BE49-F238E27FC236}">
                  <a16:creationId xmlns:a16="http://schemas.microsoft.com/office/drawing/2014/main" id="{EF8D4D86-1BB9-5C19-1798-ACFB1C1CCE68}"/>
                </a:ext>
              </a:extLst>
            </p:cNvPr>
            <p:cNvSpPr/>
            <p:nvPr/>
          </p:nvSpPr>
          <p:spPr>
            <a:xfrm>
              <a:off x="365760" y="1664208"/>
              <a:ext cx="164592" cy="694944"/>
            </a:xfrm>
            <a:prstGeom prst="rect">
              <a:avLst/>
            </a:prstGeom>
            <a:solidFill>
              <a:srgbClr val="F97316"/>
            </a:solidFill>
            <a:ln w="12700">
              <a:solidFill>
                <a:srgbClr val="F97316"/>
              </a:solidFill>
              <a:prstDash val="solid"/>
            </a:ln>
          </p:spPr>
          <p:txBody>
            <a:bodyPr/>
            <a:lstStyle/>
            <a:p>
              <a:endParaRPr lang="en-US" sz="20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" name="Text 10">
              <a:extLst>
                <a:ext uri="{FF2B5EF4-FFF2-40B4-BE49-F238E27FC236}">
                  <a16:creationId xmlns:a16="http://schemas.microsoft.com/office/drawing/2014/main" id="{936A5723-3624-1F19-1DCF-442A793B1F45}"/>
                </a:ext>
              </a:extLst>
            </p:cNvPr>
            <p:cNvSpPr/>
            <p:nvPr/>
          </p:nvSpPr>
          <p:spPr>
            <a:xfrm>
              <a:off x="621792" y="1664208"/>
              <a:ext cx="502920" cy="694944"/>
            </a:xfrm>
            <a:prstGeom prst="rect">
              <a:avLst/>
            </a:prstGeom>
            <a:noFill/>
            <a:ln/>
          </p:spPr>
          <p:txBody>
            <a:bodyPr wrap="square" lIns="0" tIns="0" rIns="0" bIns="0" rtlCol="0" anchor="ctr"/>
            <a:lstStyle/>
            <a:p>
              <a:pPr marL="0" indent="0" algn="ctr">
                <a:buNone/>
              </a:pPr>
              <a:r>
                <a:rPr lang="en-US" sz="2400" b="1" dirty="0">
                  <a:solidFill>
                    <a:srgbClr val="F97316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02</a:t>
              </a:r>
              <a:endParaRPr lang="en-US" sz="24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" name="Text 11">
              <a:extLst>
                <a:ext uri="{FF2B5EF4-FFF2-40B4-BE49-F238E27FC236}">
                  <a16:creationId xmlns:a16="http://schemas.microsoft.com/office/drawing/2014/main" id="{6FED2A29-763C-3805-FEC5-C28D0F9CA795}"/>
                </a:ext>
              </a:extLst>
            </p:cNvPr>
            <p:cNvSpPr/>
            <p:nvPr/>
          </p:nvSpPr>
          <p:spPr>
            <a:xfrm>
              <a:off x="1188720" y="1719072"/>
              <a:ext cx="4114800" cy="274320"/>
            </a:xfrm>
            <a:prstGeom prst="rect">
              <a:avLst/>
            </a:prstGeom>
            <a:noFill/>
            <a:ln/>
          </p:spPr>
          <p:txBody>
            <a:bodyPr wrap="square" lIns="0" tIns="0" rIns="0" bIns="0" rtlCol="0" anchor="t"/>
            <a:lstStyle/>
            <a:p>
              <a:r>
                <a:rPr lang="en-US" b="1" dirty="0">
                  <a:solidFill>
                    <a:srgbClr val="1E293B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BESS Scheduling</a:t>
              </a:r>
            </a:p>
          </p:txBody>
        </p:sp>
        <p:sp>
          <p:nvSpPr>
            <p:cNvPr id="13" name="Text 12">
              <a:extLst>
                <a:ext uri="{FF2B5EF4-FFF2-40B4-BE49-F238E27FC236}">
                  <a16:creationId xmlns:a16="http://schemas.microsoft.com/office/drawing/2014/main" id="{B3A35324-FE0D-E51E-247E-98B1D4C3982B}"/>
                </a:ext>
              </a:extLst>
            </p:cNvPr>
            <p:cNvSpPr/>
            <p:nvPr/>
          </p:nvSpPr>
          <p:spPr>
            <a:xfrm>
              <a:off x="1188720" y="1993392"/>
              <a:ext cx="7406640" cy="310896"/>
            </a:xfrm>
            <a:prstGeom prst="rect">
              <a:avLst/>
            </a:prstGeom>
            <a:noFill/>
            <a:ln/>
          </p:spPr>
          <p:txBody>
            <a:bodyPr wrap="square" lIns="0" tIns="0" rIns="0" bIns="0" rtlCol="0" anchor="t"/>
            <a:lstStyle/>
            <a:p>
              <a:r>
                <a:rPr lang="en-US" sz="1600" dirty="0">
                  <a:solidFill>
                    <a:srgbClr val="64748B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Integrated vs standalone scheduling, DSM implications &amp; responsibility framework</a:t>
              </a:r>
            </a:p>
          </p:txBody>
        </p:sp>
        <p:sp>
          <p:nvSpPr>
            <p:cNvPr id="14" name="Shape 13">
              <a:extLst>
                <a:ext uri="{FF2B5EF4-FFF2-40B4-BE49-F238E27FC236}">
                  <a16:creationId xmlns:a16="http://schemas.microsoft.com/office/drawing/2014/main" id="{EA969C6F-F48A-809F-4015-FDC8AFD67D6E}"/>
                </a:ext>
              </a:extLst>
            </p:cNvPr>
            <p:cNvSpPr/>
            <p:nvPr/>
          </p:nvSpPr>
          <p:spPr>
            <a:xfrm>
              <a:off x="365760" y="2459736"/>
              <a:ext cx="8412480" cy="694944"/>
            </a:xfrm>
            <a:prstGeom prst="rect">
              <a:avLst/>
            </a:prstGeom>
            <a:solidFill>
              <a:srgbClr val="FFFFFF"/>
            </a:solidFill>
            <a:ln w="6350">
              <a:solidFill>
                <a:srgbClr val="CBD5E1"/>
              </a:solidFill>
              <a:prstDash val="solid"/>
            </a:ln>
            <a:effectLst>
              <a:outerShdw blurRad="101600" dist="38100" dir="8100000" algn="bl" rotWithShape="0">
                <a:srgbClr val="000000">
                  <a:alpha val="10000"/>
                </a:srgbClr>
              </a:outerShdw>
            </a:effectLst>
          </p:spPr>
          <p:txBody>
            <a:bodyPr/>
            <a:lstStyle/>
            <a:p>
              <a:endParaRPr lang="en-US" sz="20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" name="Shape 14">
              <a:extLst>
                <a:ext uri="{FF2B5EF4-FFF2-40B4-BE49-F238E27FC236}">
                  <a16:creationId xmlns:a16="http://schemas.microsoft.com/office/drawing/2014/main" id="{AECB5108-AC19-287A-9701-D8669C78F65B}"/>
                </a:ext>
              </a:extLst>
            </p:cNvPr>
            <p:cNvSpPr/>
            <p:nvPr/>
          </p:nvSpPr>
          <p:spPr>
            <a:xfrm>
              <a:off x="365760" y="2459736"/>
              <a:ext cx="164592" cy="694944"/>
            </a:xfrm>
            <a:prstGeom prst="rect">
              <a:avLst/>
            </a:prstGeom>
            <a:solidFill>
              <a:srgbClr val="22C55E"/>
            </a:solidFill>
            <a:ln w="12700">
              <a:solidFill>
                <a:srgbClr val="22C55E"/>
              </a:solidFill>
              <a:prstDash val="solid"/>
            </a:ln>
          </p:spPr>
          <p:txBody>
            <a:bodyPr/>
            <a:lstStyle/>
            <a:p>
              <a:endParaRPr lang="en-US" sz="20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" name="Text 15">
              <a:extLst>
                <a:ext uri="{FF2B5EF4-FFF2-40B4-BE49-F238E27FC236}">
                  <a16:creationId xmlns:a16="http://schemas.microsoft.com/office/drawing/2014/main" id="{35CDC0A9-6197-1561-020E-7BC38E5BE1D1}"/>
                </a:ext>
              </a:extLst>
            </p:cNvPr>
            <p:cNvSpPr/>
            <p:nvPr/>
          </p:nvSpPr>
          <p:spPr>
            <a:xfrm>
              <a:off x="621792" y="2459736"/>
              <a:ext cx="502920" cy="694944"/>
            </a:xfrm>
            <a:prstGeom prst="rect">
              <a:avLst/>
            </a:prstGeom>
            <a:noFill/>
            <a:ln/>
          </p:spPr>
          <p:txBody>
            <a:bodyPr wrap="square" lIns="0" tIns="0" rIns="0" bIns="0" rtlCol="0" anchor="ctr"/>
            <a:lstStyle/>
            <a:p>
              <a:pPr marL="0" indent="0" algn="ctr">
                <a:buNone/>
              </a:pPr>
              <a:r>
                <a:rPr lang="en-US" sz="2400" b="1" dirty="0">
                  <a:solidFill>
                    <a:srgbClr val="22C55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03</a:t>
              </a:r>
              <a:endParaRPr lang="en-US" sz="24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7" name="Text 16">
              <a:extLst>
                <a:ext uri="{FF2B5EF4-FFF2-40B4-BE49-F238E27FC236}">
                  <a16:creationId xmlns:a16="http://schemas.microsoft.com/office/drawing/2014/main" id="{B95E3EFB-F555-DA45-A24A-96B8E670F55B}"/>
                </a:ext>
              </a:extLst>
            </p:cNvPr>
            <p:cNvSpPr/>
            <p:nvPr/>
          </p:nvSpPr>
          <p:spPr>
            <a:xfrm>
              <a:off x="1188720" y="2514600"/>
              <a:ext cx="4114800" cy="274320"/>
            </a:xfrm>
            <a:prstGeom prst="rect">
              <a:avLst/>
            </a:prstGeom>
            <a:noFill/>
            <a:ln/>
          </p:spPr>
          <p:txBody>
            <a:bodyPr wrap="square" lIns="0" tIns="0" rIns="0" bIns="0" rtlCol="0" anchor="t"/>
            <a:lstStyle/>
            <a:p>
              <a:r>
                <a:rPr lang="en-US" b="1" dirty="0">
                  <a:solidFill>
                    <a:srgbClr val="1E293B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PPC &amp; PQ Meter Locations</a:t>
              </a:r>
            </a:p>
          </p:txBody>
        </p:sp>
        <p:sp>
          <p:nvSpPr>
            <p:cNvPr id="18" name="Text 17">
              <a:extLst>
                <a:ext uri="{FF2B5EF4-FFF2-40B4-BE49-F238E27FC236}">
                  <a16:creationId xmlns:a16="http://schemas.microsoft.com/office/drawing/2014/main" id="{06F18406-712C-C4B1-F553-9400460AC8F5}"/>
                </a:ext>
              </a:extLst>
            </p:cNvPr>
            <p:cNvSpPr/>
            <p:nvPr/>
          </p:nvSpPr>
          <p:spPr>
            <a:xfrm>
              <a:off x="1188720" y="2788920"/>
              <a:ext cx="7406640" cy="310896"/>
            </a:xfrm>
            <a:prstGeom prst="rect">
              <a:avLst/>
            </a:prstGeom>
            <a:noFill/>
            <a:ln/>
          </p:spPr>
          <p:txBody>
            <a:bodyPr wrap="square" lIns="0" tIns="0" rIns="0" bIns="0" rtlCol="0" anchor="t"/>
            <a:lstStyle/>
            <a:p>
              <a:r>
                <a:rPr lang="en-US" sz="1600" dirty="0">
                  <a:solidFill>
                    <a:srgbClr val="64748B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Finalizing PPC location and PQ monitoring at BESS connection Point vs Grid Connection Point</a:t>
              </a:r>
            </a:p>
          </p:txBody>
        </p:sp>
        <p:sp>
          <p:nvSpPr>
            <p:cNvPr id="19" name="Shape 18">
              <a:extLst>
                <a:ext uri="{FF2B5EF4-FFF2-40B4-BE49-F238E27FC236}">
                  <a16:creationId xmlns:a16="http://schemas.microsoft.com/office/drawing/2014/main" id="{53034F27-6271-BC53-E25A-11EFE6DE2E35}"/>
                </a:ext>
              </a:extLst>
            </p:cNvPr>
            <p:cNvSpPr/>
            <p:nvPr/>
          </p:nvSpPr>
          <p:spPr>
            <a:xfrm>
              <a:off x="365760" y="3255264"/>
              <a:ext cx="8412480" cy="694944"/>
            </a:xfrm>
            <a:prstGeom prst="rect">
              <a:avLst/>
            </a:prstGeom>
            <a:solidFill>
              <a:srgbClr val="FFFFFF"/>
            </a:solidFill>
            <a:ln w="6350">
              <a:solidFill>
                <a:srgbClr val="CBD5E1"/>
              </a:solidFill>
              <a:prstDash val="solid"/>
            </a:ln>
            <a:effectLst>
              <a:outerShdw blurRad="101600" dist="38100" dir="8100000" algn="bl" rotWithShape="0">
                <a:srgbClr val="000000">
                  <a:alpha val="10000"/>
                </a:srgbClr>
              </a:outerShdw>
            </a:effectLst>
          </p:spPr>
          <p:txBody>
            <a:bodyPr/>
            <a:lstStyle/>
            <a:p>
              <a:endParaRPr lang="en-US" sz="20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" name="Shape 19">
              <a:extLst>
                <a:ext uri="{FF2B5EF4-FFF2-40B4-BE49-F238E27FC236}">
                  <a16:creationId xmlns:a16="http://schemas.microsoft.com/office/drawing/2014/main" id="{9DAE40FB-724C-4BC5-B58F-510D200F0C10}"/>
                </a:ext>
              </a:extLst>
            </p:cNvPr>
            <p:cNvSpPr/>
            <p:nvPr/>
          </p:nvSpPr>
          <p:spPr>
            <a:xfrm>
              <a:off x="365760" y="3255264"/>
              <a:ext cx="164592" cy="694944"/>
            </a:xfrm>
            <a:prstGeom prst="rect">
              <a:avLst/>
            </a:prstGeom>
            <a:solidFill>
              <a:srgbClr val="FBBF24"/>
            </a:solidFill>
            <a:ln w="12700">
              <a:solidFill>
                <a:srgbClr val="FBBF24"/>
              </a:solidFill>
              <a:prstDash val="solid"/>
            </a:ln>
          </p:spPr>
          <p:txBody>
            <a:bodyPr/>
            <a:lstStyle/>
            <a:p>
              <a:endParaRPr lang="en-US" sz="20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1" name="Text 20">
              <a:extLst>
                <a:ext uri="{FF2B5EF4-FFF2-40B4-BE49-F238E27FC236}">
                  <a16:creationId xmlns:a16="http://schemas.microsoft.com/office/drawing/2014/main" id="{D56422D8-108A-EFEC-414B-EEE8CF0F7FC8}"/>
                </a:ext>
              </a:extLst>
            </p:cNvPr>
            <p:cNvSpPr/>
            <p:nvPr/>
          </p:nvSpPr>
          <p:spPr>
            <a:xfrm>
              <a:off x="621792" y="3255264"/>
              <a:ext cx="502920" cy="694944"/>
            </a:xfrm>
            <a:prstGeom prst="rect">
              <a:avLst/>
            </a:prstGeom>
            <a:noFill/>
            <a:ln/>
          </p:spPr>
          <p:txBody>
            <a:bodyPr wrap="square" lIns="0" tIns="0" rIns="0" bIns="0" rtlCol="0" anchor="ctr"/>
            <a:lstStyle/>
            <a:p>
              <a:pPr marL="0" indent="0" algn="ctr">
                <a:buNone/>
              </a:pPr>
              <a:r>
                <a:rPr lang="en-US" sz="2400" b="1" dirty="0">
                  <a:solidFill>
                    <a:srgbClr val="FBBF24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04</a:t>
              </a:r>
              <a:endParaRPr lang="en-US" sz="24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2" name="Text 21">
              <a:extLst>
                <a:ext uri="{FF2B5EF4-FFF2-40B4-BE49-F238E27FC236}">
                  <a16:creationId xmlns:a16="http://schemas.microsoft.com/office/drawing/2014/main" id="{6B945ABE-7FA1-A4F5-6B9A-7451D0A87E53}"/>
                </a:ext>
              </a:extLst>
            </p:cNvPr>
            <p:cNvSpPr/>
            <p:nvPr/>
          </p:nvSpPr>
          <p:spPr>
            <a:xfrm>
              <a:off x="1188720" y="3310128"/>
              <a:ext cx="4114800" cy="274320"/>
            </a:xfrm>
            <a:prstGeom prst="rect">
              <a:avLst/>
            </a:prstGeom>
            <a:noFill/>
            <a:ln/>
          </p:spPr>
          <p:txBody>
            <a:bodyPr wrap="square" lIns="0" tIns="0" rIns="0" bIns="0" rtlCol="0" anchor="t"/>
            <a:lstStyle/>
            <a:p>
              <a:r>
                <a:rPr lang="en-US" b="1" dirty="0">
                  <a:solidFill>
                    <a:srgbClr val="1E293B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SRAS &amp; TRAS Usage</a:t>
              </a:r>
            </a:p>
          </p:txBody>
        </p:sp>
        <p:sp>
          <p:nvSpPr>
            <p:cNvPr id="23" name="Text 22">
              <a:extLst>
                <a:ext uri="{FF2B5EF4-FFF2-40B4-BE49-F238E27FC236}">
                  <a16:creationId xmlns:a16="http://schemas.microsoft.com/office/drawing/2014/main" id="{A72B4F02-FAFC-2652-DD09-FD7FCA28F685}"/>
                </a:ext>
              </a:extLst>
            </p:cNvPr>
            <p:cNvSpPr/>
            <p:nvPr/>
          </p:nvSpPr>
          <p:spPr>
            <a:xfrm>
              <a:off x="1188720" y="3584448"/>
              <a:ext cx="7406640" cy="310896"/>
            </a:xfrm>
            <a:prstGeom prst="rect">
              <a:avLst/>
            </a:prstGeom>
            <a:noFill/>
            <a:ln/>
          </p:spPr>
          <p:txBody>
            <a:bodyPr wrap="square" lIns="0" tIns="0" rIns="0" bIns="0" rtlCol="0" anchor="t"/>
            <a:lstStyle/>
            <a:p>
              <a:r>
                <a:rPr lang="en-US" sz="1600" dirty="0">
                  <a:solidFill>
                    <a:srgbClr val="64748B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Limited utilization for SRAS &amp; TRAS, minimizing battery cycling, preservation of battery life</a:t>
              </a:r>
            </a:p>
          </p:txBody>
        </p:sp>
        <p:sp>
          <p:nvSpPr>
            <p:cNvPr id="24" name="Shape 23">
              <a:extLst>
                <a:ext uri="{FF2B5EF4-FFF2-40B4-BE49-F238E27FC236}">
                  <a16:creationId xmlns:a16="http://schemas.microsoft.com/office/drawing/2014/main" id="{305303EC-5FFA-5C20-2F05-C9AC4AF0472C}"/>
                </a:ext>
              </a:extLst>
            </p:cNvPr>
            <p:cNvSpPr/>
            <p:nvPr/>
          </p:nvSpPr>
          <p:spPr>
            <a:xfrm>
              <a:off x="365760" y="4050792"/>
              <a:ext cx="8412480" cy="694944"/>
            </a:xfrm>
            <a:prstGeom prst="rect">
              <a:avLst/>
            </a:prstGeom>
            <a:solidFill>
              <a:srgbClr val="FFFFFF"/>
            </a:solidFill>
            <a:ln w="6350">
              <a:solidFill>
                <a:srgbClr val="CBD5E1"/>
              </a:solidFill>
              <a:prstDash val="solid"/>
            </a:ln>
            <a:effectLst>
              <a:outerShdw blurRad="101600" dist="38100" dir="8100000" algn="bl" rotWithShape="0">
                <a:srgbClr val="000000">
                  <a:alpha val="10000"/>
                </a:srgbClr>
              </a:outerShdw>
            </a:effectLst>
          </p:spPr>
          <p:txBody>
            <a:bodyPr/>
            <a:lstStyle/>
            <a:p>
              <a:endParaRPr lang="en-US" sz="20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5" name="Shape 24">
              <a:extLst>
                <a:ext uri="{FF2B5EF4-FFF2-40B4-BE49-F238E27FC236}">
                  <a16:creationId xmlns:a16="http://schemas.microsoft.com/office/drawing/2014/main" id="{FF0A87C7-D938-1287-49B8-39500B3EC259}"/>
                </a:ext>
              </a:extLst>
            </p:cNvPr>
            <p:cNvSpPr/>
            <p:nvPr/>
          </p:nvSpPr>
          <p:spPr>
            <a:xfrm>
              <a:off x="365760" y="4050792"/>
              <a:ext cx="164592" cy="694944"/>
            </a:xfrm>
            <a:prstGeom prst="rect">
              <a:avLst/>
            </a:prstGeom>
            <a:solidFill>
              <a:srgbClr val="0EA5E9"/>
            </a:solidFill>
            <a:ln w="12700">
              <a:solidFill>
                <a:srgbClr val="0EA5E9"/>
              </a:solidFill>
              <a:prstDash val="solid"/>
            </a:ln>
          </p:spPr>
          <p:txBody>
            <a:bodyPr/>
            <a:lstStyle/>
            <a:p>
              <a:endParaRPr lang="en-US" sz="20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6" name="Text 25">
              <a:extLst>
                <a:ext uri="{FF2B5EF4-FFF2-40B4-BE49-F238E27FC236}">
                  <a16:creationId xmlns:a16="http://schemas.microsoft.com/office/drawing/2014/main" id="{EE35E00A-8B18-2192-0079-A8803BB473BA}"/>
                </a:ext>
              </a:extLst>
            </p:cNvPr>
            <p:cNvSpPr/>
            <p:nvPr/>
          </p:nvSpPr>
          <p:spPr>
            <a:xfrm>
              <a:off x="621792" y="4050792"/>
              <a:ext cx="502920" cy="694944"/>
            </a:xfrm>
            <a:prstGeom prst="rect">
              <a:avLst/>
            </a:prstGeom>
            <a:noFill/>
            <a:ln/>
          </p:spPr>
          <p:txBody>
            <a:bodyPr wrap="square" lIns="0" tIns="0" rIns="0" bIns="0" rtlCol="0" anchor="ctr"/>
            <a:lstStyle/>
            <a:p>
              <a:pPr marL="0" indent="0" algn="ctr">
                <a:buNone/>
              </a:pPr>
              <a:r>
                <a:rPr lang="en-US" sz="2400" b="1" dirty="0">
                  <a:solidFill>
                    <a:srgbClr val="0EA5E9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05</a:t>
              </a:r>
              <a:endParaRPr lang="en-US" sz="24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7" name="Text 26">
              <a:extLst>
                <a:ext uri="{FF2B5EF4-FFF2-40B4-BE49-F238E27FC236}">
                  <a16:creationId xmlns:a16="http://schemas.microsoft.com/office/drawing/2014/main" id="{F381CE76-FDC5-38E0-6DF6-12C9EEA1DB55}"/>
                </a:ext>
              </a:extLst>
            </p:cNvPr>
            <p:cNvSpPr/>
            <p:nvPr/>
          </p:nvSpPr>
          <p:spPr>
            <a:xfrm>
              <a:off x="1188720" y="4105656"/>
              <a:ext cx="4114800" cy="274320"/>
            </a:xfrm>
            <a:prstGeom prst="rect">
              <a:avLst/>
            </a:prstGeom>
            <a:noFill/>
            <a:ln/>
          </p:spPr>
          <p:txBody>
            <a:bodyPr wrap="square" lIns="0" tIns="0" rIns="0" bIns="0" rtlCol="0" anchor="t"/>
            <a:lstStyle/>
            <a:p>
              <a:pPr marL="0" indent="0" algn="l">
                <a:buNone/>
              </a:pPr>
              <a:r>
                <a:rPr lang="en-US" b="1" dirty="0">
                  <a:solidFill>
                    <a:srgbClr val="1E293B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Peak Hour Discharge</a:t>
              </a:r>
              <a:endParaRPr lang="en-US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8" name="Text 27">
              <a:extLst>
                <a:ext uri="{FF2B5EF4-FFF2-40B4-BE49-F238E27FC236}">
                  <a16:creationId xmlns:a16="http://schemas.microsoft.com/office/drawing/2014/main" id="{4749A02E-A4E8-B3A5-BC28-C21D24D4A309}"/>
                </a:ext>
              </a:extLst>
            </p:cNvPr>
            <p:cNvSpPr/>
            <p:nvPr/>
          </p:nvSpPr>
          <p:spPr>
            <a:xfrm>
              <a:off x="1188720" y="4379976"/>
              <a:ext cx="7406640" cy="310896"/>
            </a:xfrm>
            <a:prstGeom prst="rect">
              <a:avLst/>
            </a:prstGeom>
            <a:noFill/>
            <a:ln/>
          </p:spPr>
          <p:txBody>
            <a:bodyPr wrap="square" lIns="0" tIns="0" rIns="0" bIns="0" rtlCol="0" anchor="t"/>
            <a:lstStyle/>
            <a:p>
              <a:r>
                <a:rPr lang="en-US" sz="1600" dirty="0">
                  <a:solidFill>
                    <a:srgbClr val="64748B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Mandatory discharge for grid support &amp; enhanced thermal unit flexibility</a:t>
              </a:r>
            </a:p>
          </p:txBody>
        </p:sp>
      </p:grpSp>
      <p:sp>
        <p:nvSpPr>
          <p:cNvPr id="29" name="TextBox 28">
            <a:extLst>
              <a:ext uri="{FF2B5EF4-FFF2-40B4-BE49-F238E27FC236}">
                <a16:creationId xmlns:a16="http://schemas.microsoft.com/office/drawing/2014/main" id="{699EEC92-ABBA-5490-206E-BBF2C685CFCC}"/>
              </a:ext>
            </a:extLst>
          </p:cNvPr>
          <p:cNvSpPr txBox="1"/>
          <p:nvPr/>
        </p:nvSpPr>
        <p:spPr>
          <a:xfrm>
            <a:off x="200151" y="303601"/>
            <a:ext cx="442140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Issues to be Deliberated </a:t>
            </a:r>
          </a:p>
        </p:txBody>
      </p:sp>
    </p:spTree>
    <p:extLst>
      <p:ext uri="{BB962C8B-B14F-4D97-AF65-F5344CB8AC3E}">
        <p14:creationId xmlns:p14="http://schemas.microsoft.com/office/powerpoint/2010/main" val="105250831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D4BD71BB-4A70-9616-77B1-CC9EE65A6A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261545-631F-4E35-B7ED-595041AD9B95}" type="slidenum">
              <a:rPr lang="en-US" smtClean="0"/>
              <a:t>8</a:t>
            </a:fld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B9B18F3-948A-DA70-F80B-FF1D153F02B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151" y="826821"/>
            <a:ext cx="11103302" cy="3033023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7A520830-1B72-3316-A2A3-66F566513179}"/>
              </a:ext>
            </a:extLst>
          </p:cNvPr>
          <p:cNvSpPr txBox="1"/>
          <p:nvPr/>
        </p:nvSpPr>
        <p:spPr>
          <a:xfrm>
            <a:off x="200151" y="303601"/>
            <a:ext cx="41392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VGF Scheme - Extracts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C5C7A38E-1482-DC41-9A40-6627AA91195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92" y="3737520"/>
            <a:ext cx="12192000" cy="30330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3597506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Theme">
  <a:themeElements>
    <a:clrScheme name="Blue Warm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4A66AC"/>
      </a:accent1>
      <a:accent2>
        <a:srgbClr val="629DD1"/>
      </a:accent2>
      <a:accent3>
        <a:srgbClr val="297FD5"/>
      </a:accent3>
      <a:accent4>
        <a:srgbClr val="7F8FA9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Tw Cen MT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Them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A66AC"/>
      </a:accent1>
      <a:accent2>
        <a:srgbClr val="629DD1"/>
      </a:accent2>
      <a:accent3>
        <a:srgbClr val="297FD5"/>
      </a:accent3>
      <a:accent4>
        <a:srgbClr val="7F8FA9"/>
      </a:accent4>
      <a:accent5>
        <a:srgbClr val="5AA2AE"/>
      </a:accent5>
      <a:accent6>
        <a:srgbClr val="9D90A0"/>
      </a:accent6>
      <a:hlink>
        <a:srgbClr val="0000FF"/>
      </a:hlink>
      <a:folHlink>
        <a:srgbClr val="FF00FF"/>
      </a:folHlink>
    </a:clrScheme>
    <a:fontScheme name="Office Theme">
      <a:majorFont>
        <a:latin typeface="Helvetica"/>
        <a:ea typeface="Helvetica"/>
        <a:cs typeface="Helvetica"/>
      </a:majorFont>
      <a:minorFont>
        <a:latin typeface="Tw Cen MT"/>
        <a:ea typeface="Tw Cen MT"/>
        <a:cs typeface="Tw Cen MT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CAD6DED72F16340B55337908B2CF96D" ma:contentTypeVersion="16" ma:contentTypeDescription="Create a new document." ma:contentTypeScope="" ma:versionID="fa179aee4616270f6f28d46576b704ce">
  <xsd:schema xmlns:xsd="http://www.w3.org/2001/XMLSchema" xmlns:xs="http://www.w3.org/2001/XMLSchema" xmlns:p="http://schemas.microsoft.com/office/2006/metadata/properties" xmlns:ns2="cbd49455-fb80-4af1-a6e2-3818df18fbb4" xmlns:ns3="a98efa39-7407-4b6a-89db-e3f9b4e31aaa" targetNamespace="http://schemas.microsoft.com/office/2006/metadata/properties" ma:root="true" ma:fieldsID="fa6bbe830dbb442e19275ab7e08353fe" ns2:_="" ns3:_="">
    <xsd:import namespace="cbd49455-fb80-4af1-a6e2-3818df18fbb4"/>
    <xsd:import namespace="a98efa39-7407-4b6a-89db-e3f9b4e31aaa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LengthInSeconds" minOccurs="0"/>
                <xsd:element ref="ns2:MediaServiceBillingMetadata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bd49455-fb80-4af1-a6e2-3818df18fbb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4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lcf76f155ced4ddcb4097134ff3c332f" ma:index="18" nillable="true" ma:taxonomy="true" ma:internalName="lcf76f155ced4ddcb4097134ff3c332f" ma:taxonomyFieldName="MediaServiceImageTags" ma:displayName="Image Tags" ma:readOnly="false" ma:fieldId="{5cf76f15-5ced-4ddc-b409-7134ff3c332f}" ma:taxonomyMulti="true" ma:sspId="d59c0d77-cd45-42e4-838e-72dd321cd054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20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LengthInSeconds" ma:index="21" nillable="true" ma:displayName="MediaLengthInSeconds" ma:hidden="true" ma:internalName="MediaLengthInSeconds" ma:readOnly="true">
      <xsd:simpleType>
        <xsd:restriction base="dms:Unknown"/>
      </xsd:simpleType>
    </xsd:element>
    <xsd:element name="MediaServiceBillingMetadata" ma:index="22" nillable="true" ma:displayName="MediaServiceBillingMetadata" ma:hidden="true" ma:internalName="MediaServiceBillingMetadata" ma:readOnly="true">
      <xsd:simpleType>
        <xsd:restriction base="dms:Note"/>
      </xsd:simpleType>
    </xsd:element>
    <xsd:element name="MediaServiceLocation" ma:index="23" nillable="true" ma:displayName="Location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98efa39-7407-4b6a-89db-e3f9b4e31aaa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9" nillable="true" ma:displayName="Taxonomy Catch All Column" ma:hidden="true" ma:list="{5956a7a4-19e6-48da-9478-36f5cfd1851b}" ma:internalName="TaxCatchAll" ma:showField="CatchAllData" ma:web="a98efa39-7407-4b6a-89db-e3f9b4e31aaa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cbd49455-fb80-4af1-a6e2-3818df18fbb4">
      <Terms xmlns="http://schemas.microsoft.com/office/infopath/2007/PartnerControls"/>
    </lcf76f155ced4ddcb4097134ff3c332f>
    <TaxCatchAll xmlns="a98efa39-7407-4b6a-89db-e3f9b4e31aaa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BF823142-D4C8-4928-872D-2812B671B7C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bd49455-fb80-4af1-a6e2-3818df18fbb4"/>
    <ds:schemaRef ds:uri="a98efa39-7407-4b6a-89db-e3f9b4e31aa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96A038FB-34ED-4F98-B33B-34536B5842D1}">
  <ds:schemaRefs>
    <ds:schemaRef ds:uri="a98efa39-7407-4b6a-89db-e3f9b4e31aaa"/>
    <ds:schemaRef ds:uri="cbd49455-fb80-4af1-a6e2-3818df18fbb4"/>
    <ds:schemaRef ds:uri="http://schemas.microsoft.com/office/2006/metadata/properties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07953467-07EA-4FB7-8F17-FDDCAF36276C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267</TotalTime>
  <Words>590</Words>
  <Application>Microsoft Office PowerPoint</Application>
  <PresentationFormat>Widescreen</PresentationFormat>
  <Paragraphs>193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3" baseType="lpstr">
      <vt:lpstr>Arial</vt:lpstr>
      <vt:lpstr>Calibri</vt:lpstr>
      <vt:lpstr>Tw Cen MT</vt:lpstr>
      <vt:lpstr>Wingdings</vt:lpstr>
      <vt:lpstr>1_Office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Ankit Verma</dc:creator>
  <cp:lastModifiedBy>V R BITRA</cp:lastModifiedBy>
  <cp:revision>26</cp:revision>
  <cp:lastPrinted>2021-02-10T04:17:32Z</cp:lastPrinted>
  <dcterms:modified xsi:type="dcterms:W3CDTF">2026-05-15T04:43:34Z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0x0101008CAD6DED72F16340B55337908B2CF96D</vt:lpwstr>
  </property>
  <property fmtid="{D5CDD505-2E9C-101B-9397-08002B2CF9AE}" pid="3" name="MediaServiceImageTags">
    <vt:lpwstr/>
  </property>
</Properties>
</file>