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282" r:id="rId1"/>
  </p:sldMasterIdLst>
  <p:notesMasterIdLst>
    <p:notesMasterId r:id="rId14"/>
  </p:notesMasterIdLst>
  <p:handoutMasterIdLst>
    <p:handoutMasterId r:id="rId15"/>
  </p:handoutMasterIdLst>
  <p:sldIdLst>
    <p:sldId id="1029" r:id="rId2"/>
    <p:sldId id="1077" r:id="rId3"/>
    <p:sldId id="1039" r:id="rId4"/>
    <p:sldId id="1049" r:id="rId5"/>
    <p:sldId id="1065" r:id="rId6"/>
    <p:sldId id="1069" r:id="rId7"/>
    <p:sldId id="1076" r:id="rId8"/>
    <p:sldId id="1054" r:id="rId9"/>
    <p:sldId id="1070" r:id="rId10"/>
    <p:sldId id="1053" r:id="rId11"/>
    <p:sldId id="1074" r:id="rId12"/>
    <p:sldId id="1075" r:id="rId13"/>
  </p:sldIdLst>
  <p:sldSz cx="12179300" cy="6858000"/>
  <p:notesSz cx="6797675" cy="98726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charset="0"/>
        <a:ea typeface="Helvetica" pitchFamily="34" charset="0"/>
        <a:cs typeface="Helvetica" pitchFamily="34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1"/>
    <a:srgbClr val="0000FF"/>
    <a:srgbClr val="1747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627F6D-2421-A6F3-26CE-EE7C06CFC068}" v="625" dt="2026-04-22T14:55:24.890"/>
    <p1510:client id="{E59A6703-8F04-FB1C-93EE-3BF823B07D19}" v="130" dt="2026-04-22T14:49:45.85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2"/>
          </a:solidFill>
        </a:fill>
      </a:tcStyle>
    </a:wholeTbl>
    <a:band2H>
      <a:tcTxStyle/>
      <a:tcStyle>
        <a:tcBdr/>
        <a:fill>
          <a:solidFill>
            <a:srgbClr val="E6F0F8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E7CA"/>
          </a:solidFill>
        </a:fill>
      </a:tcStyle>
    </a:wholeTbl>
    <a:band2H>
      <a:tcTxStyle/>
      <a:tcStyle>
        <a:tcBdr/>
        <a:fill>
          <a:solidFill>
            <a:srgbClr val="FDF3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6F0FB"/>
          </a:solidFill>
        </a:fill>
      </a:tcStyle>
    </a:wholeTbl>
    <a:band2H>
      <a:tcTxStyle/>
      <a:tcStyle>
        <a:tcBdr/>
        <a:fill>
          <a:solidFill>
            <a:srgbClr val="F3F8FD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>
              <a:lumOff val="31647"/>
            </a:schemeClr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96" autoAdjust="0"/>
  </p:normalViewPr>
  <p:slideViewPr>
    <p:cSldViewPr snapToGrid="0">
      <p:cViewPr varScale="1">
        <p:scale>
          <a:sx n="66" d="100"/>
          <a:sy n="66" d="100"/>
        </p:scale>
        <p:origin x="138" y="60"/>
      </p:cViewPr>
      <p:guideLst>
        <p:guide orient="horz" pos="2160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4958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0">
              <a:defRPr sz="1200">
                <a:latin typeface="Arial" charset="0"/>
                <a:ea typeface="+mn-ea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endParaRPr lang="en-IN" dirty="0"/>
          </a:p>
        </p:txBody>
      </p:sp>
      <p:sp>
        <p:nvSpPr>
          <p:cNvPr id="7680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1098" y="0"/>
            <a:ext cx="2944958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0">
              <a:defRPr sz="1200">
                <a:latin typeface="Arial" charset="0"/>
                <a:ea typeface="+mn-ea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fld id="{5939D602-0DBF-4679-99C7-33E3A8E3978C}" type="datetimeFigureOut">
              <a:rPr lang="en-IN"/>
              <a:pPr>
                <a:defRPr/>
              </a:pPr>
              <a:t>05-05-2026</a:t>
            </a:fld>
            <a:endParaRPr lang="en-IN" dirty="0"/>
          </a:p>
        </p:txBody>
      </p:sp>
      <p:sp>
        <p:nvSpPr>
          <p:cNvPr id="7680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378477"/>
            <a:ext cx="2944958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0">
              <a:defRPr sz="1200">
                <a:latin typeface="Arial" charset="0"/>
                <a:ea typeface="+mn-ea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endParaRPr lang="en-IN" dirty="0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1098" y="9378477"/>
            <a:ext cx="2944958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0">
              <a:defRPr sz="1200">
                <a:latin typeface="Arial" charset="0"/>
                <a:ea typeface="+mn-ea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fld id="{33DBFAB2-233B-4A72-8772-A4D561A48947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4327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hape 48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9538" y="739775"/>
            <a:ext cx="6578600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8435" name="Shape 49"/>
          <p:cNvSpPr>
            <a:spLocks noGrp="1"/>
          </p:cNvSpPr>
          <p:nvPr>
            <p:ph type="body" sz="quarter" idx="1"/>
          </p:nvPr>
        </p:nvSpPr>
        <p:spPr bwMode="auto">
          <a:xfrm>
            <a:off x="906141" y="4689242"/>
            <a:ext cx="4985393" cy="444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541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400"/>
      </a:spcBef>
      <a:spcAft>
        <a:spcPct val="0"/>
      </a:spcAft>
      <a:defRPr sz="1200">
        <a:solidFill>
          <a:schemeClr val="tx1"/>
        </a:solidFill>
        <a:latin typeface="+mj-lt"/>
        <a:ea typeface="+mj-ea"/>
        <a:cs typeface="+mj-cs"/>
        <a:sym typeface="Calibri" pitchFamily="34" charset="0"/>
      </a:defRPr>
    </a:lvl1pPr>
    <a:lvl2pPr marL="742950" indent="-285750" algn="l" rtl="0" eaLnBrk="0" fontAlgn="base" hangingPunct="0">
      <a:spcBef>
        <a:spcPts val="400"/>
      </a:spcBef>
      <a:spcAft>
        <a:spcPct val="0"/>
      </a:spcAft>
      <a:defRPr sz="1200">
        <a:solidFill>
          <a:schemeClr val="tx1"/>
        </a:solidFill>
        <a:latin typeface="+mj-lt"/>
        <a:ea typeface="+mj-ea"/>
        <a:cs typeface="+mj-cs"/>
        <a:sym typeface="Calibri" pitchFamily="34" charset="0"/>
      </a:defRPr>
    </a:lvl2pPr>
    <a:lvl3pPr marL="1143000" indent="-228600" algn="l" rtl="0" eaLnBrk="0" fontAlgn="base" hangingPunct="0">
      <a:spcBef>
        <a:spcPts val="400"/>
      </a:spcBef>
      <a:spcAft>
        <a:spcPct val="0"/>
      </a:spcAft>
      <a:defRPr sz="1200">
        <a:solidFill>
          <a:schemeClr val="tx1"/>
        </a:solidFill>
        <a:latin typeface="+mj-lt"/>
        <a:ea typeface="+mj-ea"/>
        <a:cs typeface="+mj-cs"/>
        <a:sym typeface="Calibri" pitchFamily="34" charset="0"/>
      </a:defRPr>
    </a:lvl3pPr>
    <a:lvl4pPr marL="1600200" indent="-228600" algn="l" rtl="0" eaLnBrk="0" fontAlgn="base" hangingPunct="0">
      <a:spcBef>
        <a:spcPts val="400"/>
      </a:spcBef>
      <a:spcAft>
        <a:spcPct val="0"/>
      </a:spcAft>
      <a:defRPr sz="1200">
        <a:solidFill>
          <a:schemeClr val="tx1"/>
        </a:solidFill>
        <a:latin typeface="+mj-lt"/>
        <a:ea typeface="+mj-ea"/>
        <a:cs typeface="+mj-cs"/>
        <a:sym typeface="Calibri" pitchFamily="34" charset="0"/>
      </a:defRPr>
    </a:lvl4pPr>
    <a:lvl5pPr marL="2057400" indent="-228600" algn="l" rtl="0" eaLnBrk="0" fontAlgn="base" hangingPunct="0">
      <a:spcBef>
        <a:spcPts val="400"/>
      </a:spcBef>
      <a:spcAft>
        <a:spcPct val="0"/>
      </a:spcAft>
      <a:defRPr sz="1200">
        <a:solidFill>
          <a:schemeClr val="tx1"/>
        </a:solidFill>
        <a:latin typeface="+mj-lt"/>
        <a:ea typeface="+mj-ea"/>
        <a:cs typeface="+mj-cs"/>
        <a:sym typeface="Calibri" pitchFamily="34" charset="0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79937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74757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99329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93832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85438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89657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76031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10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5636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ln>
            <a:solidFill>
              <a:srgbClr val="000000"/>
            </a:solidFill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IN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647" y="8684830"/>
            <a:ext cx="2972724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E456D5C-AB10-4C05-95B4-FA52F3408AD6}" type="slidenum">
              <a:rPr lang="en-IN"/>
              <a:pPr/>
              <a:t>11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41758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2130426"/>
            <a:ext cx="1035240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6895" y="3886200"/>
            <a:ext cx="852551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8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2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5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9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17D5-91C9-4DAD-B11A-53BAFEC8121C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3399-6E7E-43A7-BDC6-AFC7EBD6F1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5EB80-890D-466D-954C-BF28C735B9D3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42ED7-97E1-4F69-BCF0-19EFF9A6CB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128834" y="330200"/>
            <a:ext cx="4383280" cy="70215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4769" y="330200"/>
            <a:ext cx="12951078" cy="70215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EC78A-542E-47C5-863F-C88B5E249BB2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45A10-ADCD-42DE-8B07-2CB030AC97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DD9EF-105C-4D9A-80B8-E193DDDF1BF8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A4B4B-42DD-41F8-8559-8BBC1E13C0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4406901"/>
            <a:ext cx="10352405" cy="1362075"/>
          </a:xfrm>
        </p:spPr>
        <p:txBody>
          <a:bodyPr anchor="t"/>
          <a:lstStyle>
            <a:lvl1pPr algn="l">
              <a:defRPr sz="474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2906713"/>
            <a:ext cx="10352405" cy="1500187"/>
          </a:xfrm>
        </p:spPr>
        <p:txBody>
          <a:bodyPr anchor="b"/>
          <a:lstStyle>
            <a:lvl1pPr marL="0" indent="0">
              <a:buNone/>
              <a:defRPr sz="2414">
                <a:solidFill>
                  <a:schemeClr val="tx1">
                    <a:tint val="75000"/>
                  </a:schemeClr>
                </a:solidFill>
              </a:defRPr>
            </a:lvl1pPr>
            <a:lvl2pPr marL="543714" indent="0">
              <a:buNone/>
              <a:defRPr sz="2165">
                <a:solidFill>
                  <a:schemeClr val="tx1">
                    <a:tint val="75000"/>
                  </a:schemeClr>
                </a:solidFill>
              </a:defRPr>
            </a:lvl2pPr>
            <a:lvl3pPr marL="1087428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3pPr>
            <a:lvl4pPr marL="1631143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4pPr>
            <a:lvl5pPr marL="2174857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5pPr>
            <a:lvl6pPr marL="2718571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6pPr>
            <a:lvl7pPr marL="3262285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7pPr>
            <a:lvl8pPr marL="3805999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8pPr>
            <a:lvl9pPr marL="4349714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DA1A0-043B-4BC7-97C7-82EB5C9575C3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1EA0B-6AFF-4411-A95C-DE268ADB7E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4768" y="1920875"/>
            <a:ext cx="8667178" cy="5430838"/>
          </a:xfrm>
        </p:spPr>
        <p:txBody>
          <a:bodyPr/>
          <a:lstStyle>
            <a:lvl1pPr>
              <a:defRPr sz="3330"/>
            </a:lvl1pPr>
            <a:lvl2pPr>
              <a:defRPr sz="2831"/>
            </a:lvl2pPr>
            <a:lvl3pPr>
              <a:defRPr sz="2414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44935" y="1920875"/>
            <a:ext cx="8667180" cy="5430838"/>
          </a:xfrm>
        </p:spPr>
        <p:txBody>
          <a:bodyPr/>
          <a:lstStyle>
            <a:lvl1pPr>
              <a:defRPr sz="3330"/>
            </a:lvl1pPr>
            <a:lvl2pPr>
              <a:defRPr sz="2831"/>
            </a:lvl2pPr>
            <a:lvl3pPr>
              <a:defRPr sz="2414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754D7-27DB-484C-90F9-06379B0CBE72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E90E-B1FB-4770-933A-80358D61D5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1535113"/>
            <a:ext cx="5381306" cy="639762"/>
          </a:xfrm>
        </p:spPr>
        <p:txBody>
          <a:bodyPr anchor="b"/>
          <a:lstStyle>
            <a:lvl1pPr marL="0" indent="0">
              <a:buNone/>
              <a:defRPr sz="2831" b="1"/>
            </a:lvl1pPr>
            <a:lvl2pPr marL="543714" indent="0">
              <a:buNone/>
              <a:defRPr sz="2414" b="1"/>
            </a:lvl2pPr>
            <a:lvl3pPr marL="1087428" indent="0">
              <a:buNone/>
              <a:defRPr sz="2165" b="1"/>
            </a:lvl3pPr>
            <a:lvl4pPr marL="1631143" indent="0">
              <a:buNone/>
              <a:defRPr sz="1915" b="1"/>
            </a:lvl4pPr>
            <a:lvl5pPr marL="2174857" indent="0">
              <a:buNone/>
              <a:defRPr sz="1915" b="1"/>
            </a:lvl5pPr>
            <a:lvl6pPr marL="2718571" indent="0">
              <a:buNone/>
              <a:defRPr sz="1915" b="1"/>
            </a:lvl6pPr>
            <a:lvl7pPr marL="3262285" indent="0">
              <a:buNone/>
              <a:defRPr sz="1915" b="1"/>
            </a:lvl7pPr>
            <a:lvl8pPr marL="3805999" indent="0">
              <a:buNone/>
              <a:defRPr sz="1915" b="1"/>
            </a:lvl8pPr>
            <a:lvl9pPr marL="4349714" indent="0">
              <a:buNone/>
              <a:defRPr sz="191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" y="2174875"/>
            <a:ext cx="5381306" cy="3951288"/>
          </a:xfrm>
        </p:spPr>
        <p:txBody>
          <a:bodyPr/>
          <a:lstStyle>
            <a:lvl1pPr>
              <a:defRPr sz="2831"/>
            </a:lvl1pPr>
            <a:lvl2pPr>
              <a:defRPr sz="2414"/>
            </a:lvl2pPr>
            <a:lvl3pPr>
              <a:defRPr sz="2165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6" y="1535113"/>
            <a:ext cx="5383420" cy="639762"/>
          </a:xfrm>
        </p:spPr>
        <p:txBody>
          <a:bodyPr anchor="b"/>
          <a:lstStyle>
            <a:lvl1pPr marL="0" indent="0">
              <a:buNone/>
              <a:defRPr sz="2831" b="1"/>
            </a:lvl1pPr>
            <a:lvl2pPr marL="543714" indent="0">
              <a:buNone/>
              <a:defRPr sz="2414" b="1"/>
            </a:lvl2pPr>
            <a:lvl3pPr marL="1087428" indent="0">
              <a:buNone/>
              <a:defRPr sz="2165" b="1"/>
            </a:lvl3pPr>
            <a:lvl4pPr marL="1631143" indent="0">
              <a:buNone/>
              <a:defRPr sz="1915" b="1"/>
            </a:lvl4pPr>
            <a:lvl5pPr marL="2174857" indent="0">
              <a:buNone/>
              <a:defRPr sz="1915" b="1"/>
            </a:lvl5pPr>
            <a:lvl6pPr marL="2718571" indent="0">
              <a:buNone/>
              <a:defRPr sz="1915" b="1"/>
            </a:lvl6pPr>
            <a:lvl7pPr marL="3262285" indent="0">
              <a:buNone/>
              <a:defRPr sz="1915" b="1"/>
            </a:lvl7pPr>
            <a:lvl8pPr marL="3805999" indent="0">
              <a:buNone/>
              <a:defRPr sz="1915" b="1"/>
            </a:lvl8pPr>
            <a:lvl9pPr marL="4349714" indent="0">
              <a:buNone/>
              <a:defRPr sz="191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6" y="2174875"/>
            <a:ext cx="5383420" cy="3951288"/>
          </a:xfrm>
        </p:spPr>
        <p:txBody>
          <a:bodyPr/>
          <a:lstStyle>
            <a:lvl1pPr>
              <a:defRPr sz="2831"/>
            </a:lvl1pPr>
            <a:lvl2pPr>
              <a:defRPr sz="2414"/>
            </a:lvl2pPr>
            <a:lvl3pPr>
              <a:defRPr sz="2165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B637C-2C85-4EAD-BB8A-AF12CA65B9FE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D99B4-3281-4CF6-BFA6-72DE88F9FF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B4B19-4AA8-4B69-BC73-8D69EA402D3B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42503-D19D-4C92-ADF4-F317589CD4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58CFE-F8D2-4E7F-A202-A3ECE032CFC6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9413F-A339-4370-8FDB-EC9B93B74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6" y="273050"/>
            <a:ext cx="4006906" cy="1162050"/>
          </a:xfrm>
        </p:spPr>
        <p:txBody>
          <a:bodyPr anchor="b"/>
          <a:lstStyle>
            <a:lvl1pPr algn="l">
              <a:defRPr sz="241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8" y="273050"/>
            <a:ext cx="6808567" cy="5853113"/>
          </a:xfrm>
        </p:spPr>
        <p:txBody>
          <a:bodyPr/>
          <a:lstStyle>
            <a:lvl1pPr>
              <a:defRPr sz="3830"/>
            </a:lvl1pPr>
            <a:lvl2pPr>
              <a:defRPr sz="3330"/>
            </a:lvl2pPr>
            <a:lvl3pPr>
              <a:defRPr sz="2831"/>
            </a:lvl3pPr>
            <a:lvl4pPr>
              <a:defRPr sz="2414"/>
            </a:lvl4pPr>
            <a:lvl5pPr>
              <a:defRPr sz="2414"/>
            </a:lvl5pPr>
            <a:lvl6pPr>
              <a:defRPr sz="2414"/>
            </a:lvl6pPr>
            <a:lvl7pPr>
              <a:defRPr sz="2414"/>
            </a:lvl7pPr>
            <a:lvl8pPr>
              <a:defRPr sz="2414"/>
            </a:lvl8pPr>
            <a:lvl9pPr>
              <a:defRPr sz="24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6" y="1435100"/>
            <a:ext cx="4006906" cy="4691063"/>
          </a:xfrm>
        </p:spPr>
        <p:txBody>
          <a:bodyPr/>
          <a:lstStyle>
            <a:lvl1pPr marL="0" indent="0">
              <a:buNone/>
              <a:defRPr sz="1665"/>
            </a:lvl1pPr>
            <a:lvl2pPr marL="543714" indent="0">
              <a:buNone/>
              <a:defRPr sz="1415"/>
            </a:lvl2pPr>
            <a:lvl3pPr marL="1087428" indent="0">
              <a:buNone/>
              <a:defRPr sz="1166"/>
            </a:lvl3pPr>
            <a:lvl4pPr marL="1631143" indent="0">
              <a:buNone/>
              <a:defRPr sz="1082"/>
            </a:lvl4pPr>
            <a:lvl5pPr marL="2174857" indent="0">
              <a:buNone/>
              <a:defRPr sz="1082"/>
            </a:lvl5pPr>
            <a:lvl6pPr marL="2718571" indent="0">
              <a:buNone/>
              <a:defRPr sz="1082"/>
            </a:lvl6pPr>
            <a:lvl7pPr marL="3262285" indent="0">
              <a:buNone/>
              <a:defRPr sz="1082"/>
            </a:lvl7pPr>
            <a:lvl8pPr marL="3805999" indent="0">
              <a:buNone/>
              <a:defRPr sz="1082"/>
            </a:lvl8pPr>
            <a:lvl9pPr marL="4349714" indent="0">
              <a:buNone/>
              <a:defRPr sz="10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D6F5B-1560-4A1B-9410-9CB521ECFB01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79222-0A87-4CF6-97EC-D7615CFF31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28" y="4800600"/>
            <a:ext cx="7307580" cy="566738"/>
          </a:xfrm>
        </p:spPr>
        <p:txBody>
          <a:bodyPr anchor="b"/>
          <a:lstStyle>
            <a:lvl1pPr algn="l">
              <a:defRPr sz="241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28" y="612775"/>
            <a:ext cx="730758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30"/>
            </a:lvl1pPr>
            <a:lvl2pPr marL="543714" indent="0">
              <a:buNone/>
              <a:defRPr sz="3330"/>
            </a:lvl2pPr>
            <a:lvl3pPr marL="1087428" indent="0">
              <a:buNone/>
              <a:defRPr sz="2831"/>
            </a:lvl3pPr>
            <a:lvl4pPr marL="1631143" indent="0">
              <a:buNone/>
              <a:defRPr sz="2414"/>
            </a:lvl4pPr>
            <a:lvl5pPr marL="2174857" indent="0">
              <a:buNone/>
              <a:defRPr sz="2414"/>
            </a:lvl5pPr>
            <a:lvl6pPr marL="2718571" indent="0">
              <a:buNone/>
              <a:defRPr sz="2414"/>
            </a:lvl6pPr>
            <a:lvl7pPr marL="3262285" indent="0">
              <a:buNone/>
              <a:defRPr sz="2414"/>
            </a:lvl7pPr>
            <a:lvl8pPr marL="3805999" indent="0">
              <a:buNone/>
              <a:defRPr sz="2414"/>
            </a:lvl8pPr>
            <a:lvl9pPr marL="4349714" indent="0">
              <a:buNone/>
              <a:defRPr sz="2414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28" y="5367338"/>
            <a:ext cx="7307580" cy="804862"/>
          </a:xfrm>
        </p:spPr>
        <p:txBody>
          <a:bodyPr/>
          <a:lstStyle>
            <a:lvl1pPr marL="0" indent="0">
              <a:buNone/>
              <a:defRPr sz="1665"/>
            </a:lvl1pPr>
            <a:lvl2pPr marL="543714" indent="0">
              <a:buNone/>
              <a:defRPr sz="1415"/>
            </a:lvl2pPr>
            <a:lvl3pPr marL="1087428" indent="0">
              <a:buNone/>
              <a:defRPr sz="1166"/>
            </a:lvl3pPr>
            <a:lvl4pPr marL="1631143" indent="0">
              <a:buNone/>
              <a:defRPr sz="1082"/>
            </a:lvl4pPr>
            <a:lvl5pPr marL="2174857" indent="0">
              <a:buNone/>
              <a:defRPr sz="1082"/>
            </a:lvl5pPr>
            <a:lvl6pPr marL="2718571" indent="0">
              <a:buNone/>
              <a:defRPr sz="1082"/>
            </a:lvl6pPr>
            <a:lvl7pPr marL="3262285" indent="0">
              <a:buNone/>
              <a:defRPr sz="1082"/>
            </a:lvl7pPr>
            <a:lvl8pPr marL="3805999" indent="0">
              <a:buNone/>
              <a:defRPr sz="1082"/>
            </a:lvl8pPr>
            <a:lvl9pPr marL="4349714" indent="0">
              <a:buNone/>
              <a:defRPr sz="10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D1DD-CE92-426C-81C7-137546219217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66DA7-6143-4948-A72A-E636EB134C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6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601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1625" cy="365125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sym typeface="Arial" charset="0"/>
              </a:defRPr>
            </a:lvl1pPr>
          </a:lstStyle>
          <a:p>
            <a:pPr>
              <a:defRPr/>
            </a:pPr>
            <a:fld id="{6CD5B691-8F4D-4C0A-9062-127858317345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0838" y="6356350"/>
            <a:ext cx="3857625" cy="365125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sym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8075" y="6356350"/>
            <a:ext cx="2841625" cy="365125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898989"/>
                </a:solidFill>
                <a:latin typeface="Calibri" pitchFamily="34" charset="0"/>
                <a:sym typeface="Arial" charset="0"/>
              </a:defRPr>
            </a:lvl1pPr>
          </a:lstStyle>
          <a:p>
            <a:pPr>
              <a:defRPr/>
            </a:pPr>
            <a:fld id="{76BAEABD-2E0E-49A9-A65E-0EDB5986B3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41" r:id="rId1"/>
    <p:sldLayoutId id="2147487442" r:id="rId2"/>
    <p:sldLayoutId id="2147487443" r:id="rId3"/>
    <p:sldLayoutId id="2147487444" r:id="rId4"/>
    <p:sldLayoutId id="2147487445" r:id="rId5"/>
    <p:sldLayoutId id="2147487446" r:id="rId6"/>
    <p:sldLayoutId id="2147487447" r:id="rId7"/>
    <p:sldLayoutId id="2147487448" r:id="rId8"/>
    <p:sldLayoutId id="2147487449" r:id="rId9"/>
    <p:sldLayoutId id="2147487450" r:id="rId10"/>
    <p:sldLayoutId id="214748745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54292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4292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defTabSz="54292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defTabSz="54292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defTabSz="54292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457200" algn="ctr" defTabSz="54292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914400" algn="ctr" defTabSz="54292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371600" algn="ctr" defTabSz="54292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1828800" algn="ctr" defTabSz="54292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6400" indent="-406400" algn="l" defTabSz="5429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2650" indent="-339725" algn="l" defTabSz="54292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8900" indent="-271463" algn="l" defTabSz="5429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1825" indent="-271463" algn="l" defTabSz="54292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6338" indent="-271463" algn="l" defTabSz="542925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0428" indent="-271857" algn="l" defTabSz="543714" rtl="0" eaLnBrk="1" latinLnBrk="0" hangingPunct="1">
        <a:spcBef>
          <a:spcPct val="20000"/>
        </a:spcBef>
        <a:buFont typeface="Arial"/>
        <a:buChar char="•"/>
        <a:defRPr sz="2414" kern="1200">
          <a:solidFill>
            <a:schemeClr val="tx1"/>
          </a:solidFill>
          <a:latin typeface="+mn-lt"/>
          <a:ea typeface="+mn-ea"/>
          <a:cs typeface="+mn-cs"/>
        </a:defRPr>
      </a:lvl6pPr>
      <a:lvl7pPr marL="3534142" indent="-271857" algn="l" defTabSz="543714" rtl="0" eaLnBrk="1" latinLnBrk="0" hangingPunct="1">
        <a:spcBef>
          <a:spcPct val="20000"/>
        </a:spcBef>
        <a:buFont typeface="Arial"/>
        <a:buChar char="•"/>
        <a:defRPr sz="2414" kern="1200">
          <a:solidFill>
            <a:schemeClr val="tx1"/>
          </a:solidFill>
          <a:latin typeface="+mn-lt"/>
          <a:ea typeface="+mn-ea"/>
          <a:cs typeface="+mn-cs"/>
        </a:defRPr>
      </a:lvl7pPr>
      <a:lvl8pPr marL="4077857" indent="-271857" algn="l" defTabSz="543714" rtl="0" eaLnBrk="1" latinLnBrk="0" hangingPunct="1">
        <a:spcBef>
          <a:spcPct val="20000"/>
        </a:spcBef>
        <a:buFont typeface="Arial"/>
        <a:buChar char="•"/>
        <a:defRPr sz="2414" kern="1200">
          <a:solidFill>
            <a:schemeClr val="tx1"/>
          </a:solidFill>
          <a:latin typeface="+mn-lt"/>
          <a:ea typeface="+mn-ea"/>
          <a:cs typeface="+mn-cs"/>
        </a:defRPr>
      </a:lvl8pPr>
      <a:lvl9pPr marL="4621571" indent="-271857" algn="l" defTabSz="543714" rtl="0" eaLnBrk="1" latinLnBrk="0" hangingPunct="1">
        <a:spcBef>
          <a:spcPct val="20000"/>
        </a:spcBef>
        <a:buFont typeface="Arial"/>
        <a:buChar char="•"/>
        <a:defRPr sz="24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1pPr>
      <a:lvl2pPr marL="543714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2pPr>
      <a:lvl3pPr marL="1087428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3pPr>
      <a:lvl4pPr marL="1631143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4pPr>
      <a:lvl5pPr marL="2174857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5pPr>
      <a:lvl6pPr marL="2718571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6pPr>
      <a:lvl7pPr marL="3262285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7pPr>
      <a:lvl8pPr marL="3805999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8pPr>
      <a:lvl9pPr marL="4349714" algn="l" defTabSz="543714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01-PPT-Temple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370"/>
            <a:ext cx="121793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Group logo_With tagline_RG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638" y="5870575"/>
            <a:ext cx="125253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885165" y="2330795"/>
            <a:ext cx="1040897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ADDITIONAL AGENDA FOR THE 142ND PCSC MEETING</a:t>
            </a:r>
            <a:endParaRPr lang="en-US" sz="4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93486" y="5067223"/>
            <a:ext cx="301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Date: 06TH MAY 2026</a:t>
            </a:r>
            <a:endParaRPr lang="en-US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42980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479425" y="215353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>
                <a:solidFill>
                  <a:srgbClr val="17479E"/>
                </a:solidFill>
                <a:latin typeface="Verdana"/>
                <a:cs typeface="Verdana"/>
              </a:rPr>
              <a:t>Mitigations IMPLEMENTED – PHASE 3</a:t>
            </a:r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 After 11 APR 2026</a:t>
            </a:r>
            <a:endParaRPr lang="en-US" sz="24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505156"/>
            <a:ext cx="8399112" cy="420115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indent="0">
              <a:buNone/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Capacitive earth pits (Plate earth) are provided to GIS body and LA Earthing in parallel with current Earthing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All trip circuit related cables for Line bay will be replaced with New shielded cables – Laying is completed and connections will be done during line outage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Providing interconnection between switchyard gantry and first transmission tower with 40 mm MS rod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Installation of Low pass filters in consultation with OEM – M/s GE provided with data and awaiting response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9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DC earth fault alarms were hooked to high speed logging at DCS.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184" y="4741421"/>
            <a:ext cx="2732171" cy="1898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9112" y="1167136"/>
            <a:ext cx="3543795" cy="26487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6203" y="4741421"/>
            <a:ext cx="2732171" cy="19147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9112" y="3924886"/>
            <a:ext cx="3543795" cy="276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8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42980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479425" y="152537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>
                <a:solidFill>
                  <a:srgbClr val="17479E"/>
                </a:solidFill>
                <a:latin typeface="Verdana"/>
                <a:cs typeface="Verdana"/>
              </a:rPr>
              <a:t>WAY FORWARD</a:t>
            </a:r>
          </a:p>
        </p:txBody>
      </p:sp>
      <p:sp>
        <p:nvSpPr>
          <p:cNvPr id="3" name="Rectangle 2"/>
          <p:cNvSpPr/>
          <p:nvPr/>
        </p:nvSpPr>
        <p:spPr>
          <a:xfrm>
            <a:off x="236495" y="531966"/>
            <a:ext cx="10776884" cy="618630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/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sz="2000" b="1" cap="all" dirty="0">
                <a:solidFill>
                  <a:schemeClr val="tx1"/>
                </a:solidFill>
                <a:latin typeface="Verdana"/>
                <a:cs typeface="Verdana"/>
              </a:rPr>
              <a:t> EFFORTS UNDER WAY</a:t>
            </a: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Verdana"/>
                <a:ea typeface="Verdana"/>
                <a:cs typeface="Helvetica"/>
              </a:rPr>
              <a:t>M/s Manav technical team is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visited </a:t>
            </a:r>
            <a:r>
              <a:rPr lang="en-US" sz="2000" dirty="0">
                <a:latin typeface="Verdana"/>
                <a:ea typeface="Verdana"/>
                <a:cs typeface="Helvetica"/>
              </a:rPr>
              <a:t>for assessment and Technical director is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reviewed implementations at </a:t>
            </a:r>
            <a:r>
              <a:rPr lang="en-US" sz="2000" dirty="0">
                <a:latin typeface="Verdana"/>
                <a:ea typeface="Verdana"/>
                <a:cs typeface="Helvetica"/>
              </a:rPr>
              <a:t>site </a:t>
            </a:r>
            <a:endParaRPr lang="en-US" sz="2000" dirty="0" smtClean="0">
              <a:latin typeface="Verdana"/>
              <a:ea typeface="Verdana"/>
              <a:cs typeface="Helvetica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M/s Manav provided with all DR’s for detailed study at their lab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Low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pass filter modelling and implementation as per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M/s GE - GIS OEM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M/s </a:t>
            </a:r>
            <a:r>
              <a:rPr lang="en-US" sz="2000" dirty="0">
                <a:latin typeface="Verdana"/>
                <a:ea typeface="Verdana"/>
                <a:cs typeface="Helvetica"/>
              </a:rPr>
              <a:t>PRDC recommendations are awaited – Already required data shared to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concern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Request mail sent to PCSC for study/visit – PSSG team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M/s Hitachi also approached regarding events, reply is awaited</a:t>
            </a:r>
            <a:endParaRPr lang="en-US" sz="2000" dirty="0">
              <a:latin typeface="Verdana"/>
              <a:ea typeface="Verdana"/>
              <a:cs typeface="Helvetica"/>
            </a:endParaRPr>
          </a:p>
          <a:p>
            <a:pPr lvl="1"/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Standing instructions to Sub station control room provided for quick restoration in case of such event</a:t>
            </a:r>
          </a:p>
          <a:p>
            <a:pPr lvl="1"/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LDC and SRLDC control room provided with details of implementations and requested quicker permission for normalization as interim measure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59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01-PPT-Temple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68" y="218843"/>
            <a:ext cx="121793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Group logo_With tagline_RG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3503" y="5948362"/>
            <a:ext cx="125253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3867394" y="2960741"/>
            <a:ext cx="45591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400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01-PPT-Temple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370"/>
            <a:ext cx="121793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Group logo_With tagline_RG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638" y="5870575"/>
            <a:ext cx="125253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885165" y="2330795"/>
            <a:ext cx="1040897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400KV JSW-BPS GIS </a:t>
            </a:r>
            <a:r>
              <a:rPr lang="en-US" sz="4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BREAKERS INADVERTENT </a:t>
            </a:r>
            <a:r>
              <a:rPr lang="en-US" sz="44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TRIPPINGS</a:t>
            </a:r>
            <a:endParaRPr lang="en-US" sz="4400" b="1" dirty="0">
              <a:solidFill>
                <a:srgbClr val="FF0000"/>
              </a:solidFill>
              <a:latin typeface="Verdana"/>
              <a:ea typeface="Verdana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3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79425" y="711201"/>
            <a:ext cx="10874375" cy="6022324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3" name="Line 4"/>
          <p:cNvSpPr>
            <a:spLocks noChangeShapeType="1"/>
          </p:cNvSpPr>
          <p:nvPr/>
        </p:nvSpPr>
        <p:spPr bwMode="auto">
          <a:xfrm>
            <a:off x="2622552" y="3537586"/>
            <a:ext cx="1228086" cy="0"/>
          </a:xfrm>
          <a:prstGeom prst="line">
            <a:avLst/>
          </a:prstGeom>
          <a:noFill/>
          <a:ln w="38100" cmpd="tri" algn="ctr">
            <a:solidFill>
              <a:srgbClr val="002060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389" name="Line 220"/>
          <p:cNvSpPr>
            <a:spLocks noChangeShapeType="1"/>
          </p:cNvSpPr>
          <p:nvPr/>
        </p:nvSpPr>
        <p:spPr bwMode="auto">
          <a:xfrm flipV="1">
            <a:off x="6329047" y="2879830"/>
            <a:ext cx="319595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91406" tIns="45703" rIns="91406" bIns="45703"/>
          <a:lstStyle/>
          <a:p>
            <a:endParaRPr lang="en-IN" dirty="0"/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80814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3658816" y="2883672"/>
            <a:ext cx="148598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11" name="Line 46"/>
          <p:cNvSpPr>
            <a:spLocks noChangeShapeType="1"/>
          </p:cNvSpPr>
          <p:nvPr/>
        </p:nvSpPr>
        <p:spPr bwMode="auto">
          <a:xfrm flipV="1">
            <a:off x="5721331" y="3557658"/>
            <a:ext cx="3803669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91406" tIns="45703" rIns="91406" bIns="45703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Text Box 85"/>
          <p:cNvSpPr txBox="1">
            <a:spLocks noChangeArrowheads="1"/>
          </p:cNvSpPr>
          <p:nvPr/>
        </p:nvSpPr>
        <p:spPr bwMode="auto">
          <a:xfrm>
            <a:off x="8745687" y="1500847"/>
            <a:ext cx="683131" cy="45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en-US" sz="1166" b="1" dirty="0"/>
              <a:t>220KV </a:t>
            </a:r>
          </a:p>
          <a:p>
            <a:pPr algn="ctr"/>
            <a:r>
              <a:rPr lang="en-US" sz="1166" b="1" dirty="0"/>
              <a:t>lines</a:t>
            </a:r>
          </a:p>
        </p:txBody>
      </p:sp>
      <p:sp>
        <p:nvSpPr>
          <p:cNvPr id="17" name="Rectangle 86"/>
          <p:cNvSpPr>
            <a:spLocks noChangeArrowheads="1"/>
          </p:cNvSpPr>
          <p:nvPr/>
        </p:nvSpPr>
        <p:spPr bwMode="auto">
          <a:xfrm>
            <a:off x="5868458" y="1098857"/>
            <a:ext cx="4044950" cy="3100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/>
            <a:r>
              <a:rPr lang="en-US" sz="1415" b="1" dirty="0">
                <a:solidFill>
                  <a:srgbClr val="17479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JSW 220KV  Network</a:t>
            </a:r>
          </a:p>
        </p:txBody>
      </p:sp>
      <p:sp>
        <p:nvSpPr>
          <p:cNvPr id="45" name="Line 208"/>
          <p:cNvSpPr>
            <a:spLocks noChangeShapeType="1"/>
          </p:cNvSpPr>
          <p:nvPr/>
        </p:nvSpPr>
        <p:spPr bwMode="auto">
          <a:xfrm flipH="1" flipV="1">
            <a:off x="6921507" y="4084844"/>
            <a:ext cx="6350" cy="2556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46" name="Freeform 209"/>
          <p:cNvSpPr>
            <a:spLocks/>
          </p:cNvSpPr>
          <p:nvPr/>
        </p:nvSpPr>
        <p:spPr bwMode="auto">
          <a:xfrm>
            <a:off x="6854832" y="4416631"/>
            <a:ext cx="114300" cy="74536"/>
          </a:xfrm>
          <a:custGeom>
            <a:avLst/>
            <a:gdLst>
              <a:gd name="T0" fmla="*/ 2147483647 w 111"/>
              <a:gd name="T1" fmla="*/ 2147483647 h 70"/>
              <a:gd name="T2" fmla="*/ 2147483647 w 111"/>
              <a:gd name="T3" fmla="*/ 2147483647 h 70"/>
              <a:gd name="T4" fmla="*/ 2147483647 w 111"/>
              <a:gd name="T5" fmla="*/ 2147483647 h 70"/>
              <a:gd name="T6" fmla="*/ 2147483647 w 111"/>
              <a:gd name="T7" fmla="*/ 2147483647 h 70"/>
              <a:gd name="T8" fmla="*/ 2147483647 w 111"/>
              <a:gd name="T9" fmla="*/ 2147483647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"/>
              <a:gd name="T16" fmla="*/ 0 h 70"/>
              <a:gd name="T17" fmla="*/ 111 w 111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" h="70">
                <a:moveTo>
                  <a:pt x="17" y="70"/>
                </a:moveTo>
                <a:cubicBezTo>
                  <a:pt x="12" y="54"/>
                  <a:pt x="0" y="22"/>
                  <a:pt x="17" y="8"/>
                </a:cubicBezTo>
                <a:cubicBezTo>
                  <a:pt x="26" y="0"/>
                  <a:pt x="40" y="13"/>
                  <a:pt x="52" y="15"/>
                </a:cubicBezTo>
                <a:cubicBezTo>
                  <a:pt x="84" y="63"/>
                  <a:pt x="65" y="47"/>
                  <a:pt x="100" y="70"/>
                </a:cubicBezTo>
                <a:cubicBezTo>
                  <a:pt x="111" y="36"/>
                  <a:pt x="107" y="56"/>
                  <a:pt x="107" y="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7" name="Oval 210"/>
          <p:cNvSpPr>
            <a:spLocks noChangeArrowheads="1"/>
          </p:cNvSpPr>
          <p:nvPr/>
        </p:nvSpPr>
        <p:spPr bwMode="auto">
          <a:xfrm>
            <a:off x="6797682" y="4340510"/>
            <a:ext cx="254000" cy="22677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68" name="Text Box 77"/>
          <p:cNvSpPr txBox="1">
            <a:spLocks noChangeArrowheads="1"/>
          </p:cNvSpPr>
          <p:nvPr/>
        </p:nvSpPr>
        <p:spPr bwMode="auto">
          <a:xfrm>
            <a:off x="5315052" y="2231022"/>
            <a:ext cx="1106813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200"/>
            </a:lvl1pPr>
          </a:lstStyle>
          <a:p>
            <a:r>
              <a:rPr lang="en-US" sz="800" dirty="0"/>
              <a:t>ICT-1 315MVA</a:t>
            </a:r>
          </a:p>
        </p:txBody>
      </p:sp>
      <p:sp>
        <p:nvSpPr>
          <p:cNvPr id="80" name="Rectangle 86"/>
          <p:cNvSpPr>
            <a:spLocks noChangeArrowheads="1"/>
          </p:cNvSpPr>
          <p:nvPr/>
        </p:nvSpPr>
        <p:spPr bwMode="auto">
          <a:xfrm>
            <a:off x="2180309" y="1118594"/>
            <a:ext cx="3160771" cy="3100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/>
            <a:r>
              <a:rPr lang="en-US" sz="1415" b="1" dirty="0">
                <a:solidFill>
                  <a:srgbClr val="17479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JSW  400 KV Network</a:t>
            </a:r>
          </a:p>
        </p:txBody>
      </p:sp>
      <p:sp>
        <p:nvSpPr>
          <p:cNvPr id="106" name="Line 202"/>
          <p:cNvSpPr>
            <a:spLocks noChangeShapeType="1"/>
          </p:cNvSpPr>
          <p:nvPr/>
        </p:nvSpPr>
        <p:spPr bwMode="auto">
          <a:xfrm flipV="1">
            <a:off x="8957540" y="1905747"/>
            <a:ext cx="0" cy="989568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107" name="Line 202"/>
          <p:cNvSpPr>
            <a:spLocks noChangeShapeType="1"/>
          </p:cNvSpPr>
          <p:nvPr/>
        </p:nvSpPr>
        <p:spPr bwMode="auto">
          <a:xfrm flipV="1">
            <a:off x="9250350" y="1905747"/>
            <a:ext cx="0" cy="989568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grpSp>
        <p:nvGrpSpPr>
          <p:cNvPr id="183" name="Group 121"/>
          <p:cNvGrpSpPr>
            <a:grpSpLocks/>
          </p:cNvGrpSpPr>
          <p:nvPr/>
        </p:nvGrpSpPr>
        <p:grpSpPr bwMode="auto">
          <a:xfrm rot="10800000" flipV="1">
            <a:off x="6804032" y="3788290"/>
            <a:ext cx="247650" cy="296554"/>
            <a:chOff x="4080" y="2448"/>
            <a:chExt cx="96" cy="159"/>
          </a:xfrm>
        </p:grpSpPr>
        <p:sp>
          <p:nvSpPr>
            <p:cNvPr id="184" name="Oval 122"/>
            <p:cNvSpPr>
              <a:spLocks noChangeArrowheads="1"/>
            </p:cNvSpPr>
            <p:nvPr/>
          </p:nvSpPr>
          <p:spPr bwMode="auto">
            <a:xfrm>
              <a:off x="4080" y="2448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" name="Oval 123"/>
            <p:cNvSpPr>
              <a:spLocks noChangeArrowheads="1"/>
            </p:cNvSpPr>
            <p:nvPr/>
          </p:nvSpPr>
          <p:spPr bwMode="auto">
            <a:xfrm>
              <a:off x="4080" y="2511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6" name="Line 208"/>
          <p:cNvSpPr>
            <a:spLocks noChangeShapeType="1"/>
          </p:cNvSpPr>
          <p:nvPr/>
        </p:nvSpPr>
        <p:spPr bwMode="auto">
          <a:xfrm flipV="1">
            <a:off x="6927857" y="3553585"/>
            <a:ext cx="0" cy="22677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538757" y="170935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>
                <a:solidFill>
                  <a:srgbClr val="17479E"/>
                </a:solidFill>
                <a:latin typeface="Verdana"/>
                <a:cs typeface="Verdana"/>
              </a:rPr>
              <a:t>JSW ENERGY LTD SWITCHYARD LAYOUT</a:t>
            </a:r>
          </a:p>
        </p:txBody>
      </p:sp>
      <p:grpSp>
        <p:nvGrpSpPr>
          <p:cNvPr id="464" name="Group 463"/>
          <p:cNvGrpSpPr/>
          <p:nvPr/>
        </p:nvGrpSpPr>
        <p:grpSpPr>
          <a:xfrm>
            <a:off x="5499945" y="2468182"/>
            <a:ext cx="411163" cy="228362"/>
            <a:chOff x="3063132" y="2284019"/>
            <a:chExt cx="411163" cy="228362"/>
          </a:xfrm>
        </p:grpSpPr>
        <p:sp>
          <p:nvSpPr>
            <p:cNvPr id="216" name="Oval 32"/>
            <p:cNvSpPr>
              <a:spLocks noChangeArrowheads="1"/>
            </p:cNvSpPr>
            <p:nvPr/>
          </p:nvSpPr>
          <p:spPr bwMode="auto">
            <a:xfrm>
              <a:off x="3063132" y="2284019"/>
              <a:ext cx="246063" cy="228362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  <p:sp>
          <p:nvSpPr>
            <p:cNvPr id="217" name="Oval 33"/>
            <p:cNvSpPr>
              <a:spLocks noChangeArrowheads="1"/>
            </p:cNvSpPr>
            <p:nvPr/>
          </p:nvSpPr>
          <p:spPr bwMode="auto">
            <a:xfrm>
              <a:off x="3228232" y="2285606"/>
              <a:ext cx="246063" cy="22677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</p:grpSp>
      <p:sp>
        <p:nvSpPr>
          <p:cNvPr id="238" name="Oval 366"/>
          <p:cNvSpPr>
            <a:spLocks noChangeArrowheads="1"/>
          </p:cNvSpPr>
          <p:nvPr/>
        </p:nvSpPr>
        <p:spPr bwMode="auto">
          <a:xfrm>
            <a:off x="6886582" y="3515524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cxnSp>
        <p:nvCxnSpPr>
          <p:cNvPr id="102" name="Straight Connector 328"/>
          <p:cNvCxnSpPr>
            <a:cxnSpLocks noChangeShapeType="1"/>
          </p:cNvCxnSpPr>
          <p:nvPr/>
        </p:nvCxnSpPr>
        <p:spPr bwMode="auto">
          <a:xfrm>
            <a:off x="8678879" y="2905807"/>
            <a:ext cx="927" cy="27403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58" name="Text Box 212"/>
          <p:cNvSpPr txBox="1">
            <a:spLocks noChangeArrowheads="1"/>
          </p:cNvSpPr>
          <p:nvPr/>
        </p:nvSpPr>
        <p:spPr bwMode="auto">
          <a:xfrm>
            <a:off x="6751887" y="2881551"/>
            <a:ext cx="2085731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chemeClr val="accent3">
                    <a:lumMod val="50000"/>
                  </a:schemeClr>
                </a:solidFill>
              </a:rPr>
              <a:t>220kV BUS-1 (Non Islanding Bus)</a:t>
            </a:r>
          </a:p>
        </p:txBody>
      </p:sp>
      <p:sp>
        <p:nvSpPr>
          <p:cNvPr id="259" name="Text Box 212"/>
          <p:cNvSpPr txBox="1">
            <a:spLocks noChangeArrowheads="1"/>
          </p:cNvSpPr>
          <p:nvPr/>
        </p:nvSpPr>
        <p:spPr bwMode="auto">
          <a:xfrm>
            <a:off x="6557898" y="3319270"/>
            <a:ext cx="182747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 dirty="0">
                <a:solidFill>
                  <a:schemeClr val="accent3">
                    <a:lumMod val="50000"/>
                  </a:schemeClr>
                </a:solidFill>
              </a:rPr>
              <a:t>220kV BUS-2 (Islanding Bus)</a:t>
            </a:r>
          </a:p>
        </p:txBody>
      </p:sp>
      <p:sp>
        <p:nvSpPr>
          <p:cNvPr id="261" name="Line 410"/>
          <p:cNvSpPr>
            <a:spLocks noChangeShapeType="1"/>
          </p:cNvSpPr>
          <p:nvPr/>
        </p:nvSpPr>
        <p:spPr bwMode="auto">
          <a:xfrm flipH="1">
            <a:off x="5127681" y="2580953"/>
            <a:ext cx="372264" cy="1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00" name="Text Box 77"/>
          <p:cNvSpPr txBox="1">
            <a:spLocks noChangeArrowheads="1"/>
          </p:cNvSpPr>
          <p:nvPr/>
        </p:nvSpPr>
        <p:spPr bwMode="auto">
          <a:xfrm>
            <a:off x="8792019" y="3118280"/>
            <a:ext cx="409699" cy="246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99" dirty="0"/>
              <a:t>B/C</a:t>
            </a:r>
          </a:p>
        </p:txBody>
      </p:sp>
      <p:sp>
        <p:nvSpPr>
          <p:cNvPr id="401" name="Text Box 77"/>
          <p:cNvSpPr txBox="1">
            <a:spLocks noChangeArrowheads="1"/>
          </p:cNvSpPr>
          <p:nvPr/>
        </p:nvSpPr>
        <p:spPr bwMode="auto">
          <a:xfrm>
            <a:off x="4568793" y="3106707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B/C</a:t>
            </a:r>
          </a:p>
        </p:txBody>
      </p:sp>
      <p:sp>
        <p:nvSpPr>
          <p:cNvPr id="414" name="Text Box 212"/>
          <p:cNvSpPr txBox="1">
            <a:spLocks noChangeArrowheads="1"/>
          </p:cNvSpPr>
          <p:nvPr/>
        </p:nvSpPr>
        <p:spPr bwMode="auto">
          <a:xfrm>
            <a:off x="3135055" y="3310999"/>
            <a:ext cx="1061834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r>
              <a:rPr lang="en-US" sz="800" dirty="0"/>
              <a:t>JSW 400kV BUS-2</a:t>
            </a:r>
          </a:p>
        </p:txBody>
      </p:sp>
      <p:cxnSp>
        <p:nvCxnSpPr>
          <p:cNvPr id="85" name="Straight Connector 84"/>
          <p:cNvCxnSpPr/>
          <p:nvPr/>
        </p:nvCxnSpPr>
        <p:spPr>
          <a:xfrm flipH="1" flipV="1">
            <a:off x="5134824" y="2582363"/>
            <a:ext cx="2" cy="6028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Line 219"/>
          <p:cNvSpPr>
            <a:spLocks noChangeShapeType="1"/>
          </p:cNvSpPr>
          <p:nvPr/>
        </p:nvSpPr>
        <p:spPr bwMode="auto">
          <a:xfrm>
            <a:off x="3903025" y="3537586"/>
            <a:ext cx="1477101" cy="8972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474" name="Text Box 73"/>
          <p:cNvSpPr txBox="1">
            <a:spLocks noChangeArrowheads="1"/>
          </p:cNvSpPr>
          <p:nvPr/>
        </p:nvSpPr>
        <p:spPr bwMode="auto">
          <a:xfrm>
            <a:off x="4191556" y="1591096"/>
            <a:ext cx="1110957" cy="200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dirty="0"/>
              <a:t>2X 300MW GEN</a:t>
            </a:r>
          </a:p>
        </p:txBody>
      </p:sp>
      <p:sp>
        <p:nvSpPr>
          <p:cNvPr id="76" name="Rectangle 75"/>
          <p:cNvSpPr/>
          <p:nvPr/>
        </p:nvSpPr>
        <p:spPr>
          <a:xfrm>
            <a:off x="8608978" y="3161331"/>
            <a:ext cx="150401" cy="14313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473882" y="2848668"/>
            <a:ext cx="150401" cy="728915"/>
            <a:chOff x="1167867" y="2668942"/>
            <a:chExt cx="150401" cy="753714"/>
          </a:xfrm>
        </p:grpSpPr>
        <p:cxnSp>
          <p:nvCxnSpPr>
            <p:cNvPr id="98" name="Straight Connector 319"/>
            <p:cNvCxnSpPr>
              <a:cxnSpLocks noChangeShapeType="1"/>
            </p:cNvCxnSpPr>
            <p:nvPr/>
          </p:nvCxnSpPr>
          <p:spPr bwMode="auto">
            <a:xfrm rot="5400000">
              <a:off x="1095589" y="2845408"/>
              <a:ext cx="302896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320"/>
            <p:cNvCxnSpPr>
              <a:cxnSpLocks noChangeShapeType="1"/>
              <a:stCxn id="479" idx="2"/>
            </p:cNvCxnSpPr>
            <p:nvPr/>
          </p:nvCxnSpPr>
          <p:spPr bwMode="auto">
            <a:xfrm>
              <a:off x="1243068" y="3129683"/>
              <a:ext cx="0" cy="25174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9" name="Oval 370"/>
            <p:cNvSpPr>
              <a:spLocks noChangeArrowheads="1"/>
            </p:cNvSpPr>
            <p:nvPr/>
          </p:nvSpPr>
          <p:spPr bwMode="auto">
            <a:xfrm>
              <a:off x="1207858" y="2668942"/>
              <a:ext cx="82550" cy="76121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  <p:sp>
          <p:nvSpPr>
            <p:cNvPr id="243" name="Oval 371"/>
            <p:cNvSpPr>
              <a:spLocks noChangeArrowheads="1"/>
            </p:cNvSpPr>
            <p:nvPr/>
          </p:nvSpPr>
          <p:spPr bwMode="auto">
            <a:xfrm>
              <a:off x="1205761" y="3346535"/>
              <a:ext cx="82550" cy="76121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  <p:sp>
          <p:nvSpPr>
            <p:cNvPr id="479" name="Rectangle 478"/>
            <p:cNvSpPr/>
            <p:nvPr/>
          </p:nvSpPr>
          <p:spPr>
            <a:xfrm>
              <a:off x="1167867" y="2986553"/>
              <a:ext cx="150401" cy="143130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43" name="Group 442"/>
          <p:cNvGrpSpPr/>
          <p:nvPr/>
        </p:nvGrpSpPr>
        <p:grpSpPr>
          <a:xfrm>
            <a:off x="4839938" y="3574335"/>
            <a:ext cx="202151" cy="923886"/>
            <a:chOff x="424871" y="3384596"/>
            <a:chExt cx="263525" cy="1132295"/>
          </a:xfrm>
        </p:grpSpPr>
        <p:sp>
          <p:nvSpPr>
            <p:cNvPr id="444" name="Freeform 209"/>
            <p:cNvSpPr>
              <a:spLocks/>
            </p:cNvSpPr>
            <p:nvPr/>
          </p:nvSpPr>
          <p:spPr bwMode="auto">
            <a:xfrm>
              <a:off x="504881" y="4366236"/>
              <a:ext cx="114300" cy="74534"/>
            </a:xfrm>
            <a:custGeom>
              <a:avLst/>
              <a:gdLst>
                <a:gd name="T0" fmla="*/ 2147483647 w 111"/>
                <a:gd name="T1" fmla="*/ 2147483647 h 70"/>
                <a:gd name="T2" fmla="*/ 2147483647 w 111"/>
                <a:gd name="T3" fmla="*/ 2147483647 h 70"/>
                <a:gd name="T4" fmla="*/ 2147483647 w 111"/>
                <a:gd name="T5" fmla="*/ 2147483647 h 70"/>
                <a:gd name="T6" fmla="*/ 2147483647 w 111"/>
                <a:gd name="T7" fmla="*/ 2147483647 h 70"/>
                <a:gd name="T8" fmla="*/ 2147483647 w 111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0"/>
                <a:gd name="T17" fmla="*/ 111 w 111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0">
                  <a:moveTo>
                    <a:pt x="17" y="70"/>
                  </a:moveTo>
                  <a:cubicBezTo>
                    <a:pt x="12" y="54"/>
                    <a:pt x="0" y="22"/>
                    <a:pt x="17" y="8"/>
                  </a:cubicBezTo>
                  <a:cubicBezTo>
                    <a:pt x="26" y="0"/>
                    <a:pt x="40" y="13"/>
                    <a:pt x="52" y="15"/>
                  </a:cubicBezTo>
                  <a:cubicBezTo>
                    <a:pt x="84" y="63"/>
                    <a:pt x="65" y="47"/>
                    <a:pt x="100" y="70"/>
                  </a:cubicBezTo>
                  <a:cubicBezTo>
                    <a:pt x="111" y="36"/>
                    <a:pt x="107" y="56"/>
                    <a:pt x="107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IN" dirty="0"/>
            </a:p>
          </p:txBody>
        </p:sp>
        <p:grpSp>
          <p:nvGrpSpPr>
            <p:cNvPr id="480" name="Group 479"/>
            <p:cNvGrpSpPr/>
            <p:nvPr/>
          </p:nvGrpSpPr>
          <p:grpSpPr>
            <a:xfrm>
              <a:off x="424871" y="3384596"/>
              <a:ext cx="263525" cy="1132295"/>
              <a:chOff x="904931" y="3384596"/>
              <a:chExt cx="263525" cy="1132295"/>
            </a:xfrm>
          </p:grpSpPr>
          <p:sp>
            <p:nvSpPr>
              <p:cNvPr id="481" name="Line 208"/>
              <p:cNvSpPr>
                <a:spLocks noChangeShapeType="1"/>
              </p:cNvSpPr>
              <p:nvPr/>
            </p:nvSpPr>
            <p:spPr bwMode="auto">
              <a:xfrm flipV="1">
                <a:off x="1036693" y="3915856"/>
                <a:ext cx="0" cy="379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06" tIns="45703" rIns="91406" bIns="45703"/>
              <a:lstStyle/>
              <a:p>
                <a:endParaRPr lang="en-IN" dirty="0"/>
              </a:p>
            </p:txBody>
          </p:sp>
          <p:grpSp>
            <p:nvGrpSpPr>
              <p:cNvPr id="482" name="Group 121"/>
              <p:cNvGrpSpPr>
                <a:grpSpLocks/>
              </p:cNvGrpSpPr>
              <p:nvPr/>
            </p:nvGrpSpPr>
            <p:grpSpPr bwMode="auto">
              <a:xfrm rot="10800000" flipV="1">
                <a:off x="920806" y="3619302"/>
                <a:ext cx="247650" cy="296554"/>
                <a:chOff x="4080" y="2448"/>
                <a:chExt cx="96" cy="159"/>
              </a:xfrm>
            </p:grpSpPr>
            <p:sp>
              <p:nvSpPr>
                <p:cNvPr id="485" name="Oval 122"/>
                <p:cNvSpPr>
                  <a:spLocks noChangeArrowheads="1"/>
                </p:cNvSpPr>
                <p:nvPr/>
              </p:nvSpPr>
              <p:spPr bwMode="auto">
                <a:xfrm>
                  <a:off x="4080" y="2448"/>
                  <a:ext cx="96" cy="96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86" name="Oval 123"/>
                <p:cNvSpPr>
                  <a:spLocks noChangeArrowheads="1"/>
                </p:cNvSpPr>
                <p:nvPr/>
              </p:nvSpPr>
              <p:spPr bwMode="auto">
                <a:xfrm>
                  <a:off x="4080" y="2511"/>
                  <a:ext cx="96" cy="96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483" name="Line 208"/>
              <p:cNvSpPr>
                <a:spLocks noChangeShapeType="1"/>
              </p:cNvSpPr>
              <p:nvPr/>
            </p:nvSpPr>
            <p:spPr bwMode="auto">
              <a:xfrm flipV="1">
                <a:off x="1044631" y="3384596"/>
                <a:ext cx="0" cy="2267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06" tIns="45703" rIns="91406" bIns="45703"/>
              <a:lstStyle/>
              <a:p>
                <a:endParaRPr lang="en-IN" dirty="0"/>
              </a:p>
            </p:txBody>
          </p:sp>
          <p:sp>
            <p:nvSpPr>
              <p:cNvPr id="484" name="Oval 210"/>
              <p:cNvSpPr>
                <a:spLocks noChangeArrowheads="1"/>
              </p:cNvSpPr>
              <p:nvPr/>
            </p:nvSpPr>
            <p:spPr bwMode="auto">
              <a:xfrm>
                <a:off x="904931" y="4290116"/>
                <a:ext cx="254000" cy="226775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406" tIns="45703" rIns="91406" bIns="45703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491" name="Group 490"/>
          <p:cNvGrpSpPr/>
          <p:nvPr/>
        </p:nvGrpSpPr>
        <p:grpSpPr>
          <a:xfrm>
            <a:off x="4638473" y="1827764"/>
            <a:ext cx="202151" cy="1081594"/>
            <a:chOff x="1490025" y="1666533"/>
            <a:chExt cx="202151" cy="1081594"/>
          </a:xfrm>
        </p:grpSpPr>
        <p:sp>
          <p:nvSpPr>
            <p:cNvPr id="310" name="Oval 367"/>
            <p:cNvSpPr>
              <a:spLocks noChangeArrowheads="1"/>
            </p:cNvSpPr>
            <p:nvPr/>
          </p:nvSpPr>
          <p:spPr bwMode="auto">
            <a:xfrm>
              <a:off x="1547224" y="2672006"/>
              <a:ext cx="82550" cy="76121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  <p:grpSp>
          <p:nvGrpSpPr>
            <p:cNvPr id="537" name="Group 536"/>
            <p:cNvGrpSpPr/>
            <p:nvPr/>
          </p:nvGrpSpPr>
          <p:grpSpPr>
            <a:xfrm rot="10800000">
              <a:off x="1490025" y="1666533"/>
              <a:ext cx="202151" cy="1006111"/>
              <a:chOff x="424871" y="3384596"/>
              <a:chExt cx="263525" cy="1132295"/>
            </a:xfrm>
          </p:grpSpPr>
          <p:sp>
            <p:nvSpPr>
              <p:cNvPr id="538" name="Freeform 209"/>
              <p:cNvSpPr>
                <a:spLocks/>
              </p:cNvSpPr>
              <p:nvPr/>
            </p:nvSpPr>
            <p:spPr bwMode="auto">
              <a:xfrm>
                <a:off x="504881" y="4366236"/>
                <a:ext cx="114300" cy="74534"/>
              </a:xfrm>
              <a:custGeom>
                <a:avLst/>
                <a:gdLst>
                  <a:gd name="T0" fmla="*/ 2147483647 w 111"/>
                  <a:gd name="T1" fmla="*/ 2147483647 h 70"/>
                  <a:gd name="T2" fmla="*/ 2147483647 w 111"/>
                  <a:gd name="T3" fmla="*/ 2147483647 h 70"/>
                  <a:gd name="T4" fmla="*/ 2147483647 w 111"/>
                  <a:gd name="T5" fmla="*/ 2147483647 h 70"/>
                  <a:gd name="T6" fmla="*/ 2147483647 w 111"/>
                  <a:gd name="T7" fmla="*/ 2147483647 h 70"/>
                  <a:gd name="T8" fmla="*/ 2147483647 w 111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70"/>
                  <a:gd name="T17" fmla="*/ 111 w 111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70">
                    <a:moveTo>
                      <a:pt x="17" y="70"/>
                    </a:moveTo>
                    <a:cubicBezTo>
                      <a:pt x="12" y="54"/>
                      <a:pt x="0" y="22"/>
                      <a:pt x="17" y="8"/>
                    </a:cubicBezTo>
                    <a:cubicBezTo>
                      <a:pt x="26" y="0"/>
                      <a:pt x="40" y="13"/>
                      <a:pt x="52" y="15"/>
                    </a:cubicBezTo>
                    <a:cubicBezTo>
                      <a:pt x="84" y="63"/>
                      <a:pt x="65" y="47"/>
                      <a:pt x="100" y="70"/>
                    </a:cubicBezTo>
                    <a:cubicBezTo>
                      <a:pt x="111" y="36"/>
                      <a:pt x="107" y="56"/>
                      <a:pt x="107" y="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406" tIns="45703" rIns="91406" bIns="45703" anchor="ctr"/>
              <a:lstStyle/>
              <a:p>
                <a:endParaRPr lang="en-IN" dirty="0"/>
              </a:p>
            </p:txBody>
          </p:sp>
          <p:grpSp>
            <p:nvGrpSpPr>
              <p:cNvPr id="539" name="Group 538"/>
              <p:cNvGrpSpPr/>
              <p:nvPr/>
            </p:nvGrpSpPr>
            <p:grpSpPr>
              <a:xfrm>
                <a:off x="424871" y="3384596"/>
                <a:ext cx="263525" cy="1132295"/>
                <a:chOff x="904931" y="3384596"/>
                <a:chExt cx="263525" cy="1132295"/>
              </a:xfrm>
            </p:grpSpPr>
            <p:sp>
              <p:nvSpPr>
                <p:cNvPr id="540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1036693" y="3915856"/>
                  <a:ext cx="0" cy="37901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91406" tIns="45703" rIns="91406" bIns="45703"/>
                <a:lstStyle/>
                <a:p>
                  <a:endParaRPr lang="en-IN" dirty="0"/>
                </a:p>
              </p:txBody>
            </p:sp>
            <p:grpSp>
              <p:nvGrpSpPr>
                <p:cNvPr id="541" name="Group 121"/>
                <p:cNvGrpSpPr>
                  <a:grpSpLocks/>
                </p:cNvGrpSpPr>
                <p:nvPr/>
              </p:nvGrpSpPr>
              <p:grpSpPr bwMode="auto">
                <a:xfrm rot="10800000" flipV="1">
                  <a:off x="920806" y="3619302"/>
                  <a:ext cx="247650" cy="296554"/>
                  <a:chOff x="4080" y="2448"/>
                  <a:chExt cx="96" cy="159"/>
                </a:xfrm>
              </p:grpSpPr>
              <p:sp>
                <p:nvSpPr>
                  <p:cNvPr id="544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448"/>
                    <a:ext cx="96" cy="96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45" name="Oval 123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511"/>
                    <a:ext cx="96" cy="96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542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1044631" y="3384596"/>
                  <a:ext cx="0" cy="22677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91406" tIns="45703" rIns="91406" bIns="45703"/>
                <a:lstStyle/>
                <a:p>
                  <a:endParaRPr lang="en-IN" dirty="0"/>
                </a:p>
              </p:txBody>
            </p:sp>
            <p:sp>
              <p:nvSpPr>
                <p:cNvPr id="543" name="Oval 210"/>
                <p:cNvSpPr>
                  <a:spLocks noChangeArrowheads="1"/>
                </p:cNvSpPr>
                <p:nvPr/>
              </p:nvSpPr>
              <p:spPr bwMode="auto">
                <a:xfrm>
                  <a:off x="904931" y="4290116"/>
                  <a:ext cx="254000" cy="226775"/>
                </a:xfrm>
                <a:prstGeom prst="ellips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1406" tIns="45703" rIns="91406" bIns="45703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546" name="Oval 367"/>
          <p:cNvSpPr>
            <a:spLocks noChangeArrowheads="1"/>
          </p:cNvSpPr>
          <p:nvPr/>
        </p:nvSpPr>
        <p:spPr bwMode="auto">
          <a:xfrm>
            <a:off x="4915501" y="3517918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549" name="Line 201"/>
          <p:cNvSpPr>
            <a:spLocks noChangeShapeType="1"/>
          </p:cNvSpPr>
          <p:nvPr/>
        </p:nvSpPr>
        <p:spPr bwMode="auto">
          <a:xfrm flipH="1">
            <a:off x="2765276" y="3557409"/>
            <a:ext cx="6696" cy="1574984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550" name="Line 201"/>
          <p:cNvSpPr>
            <a:spLocks noChangeShapeType="1"/>
          </p:cNvSpPr>
          <p:nvPr/>
        </p:nvSpPr>
        <p:spPr bwMode="auto">
          <a:xfrm>
            <a:off x="3055489" y="3553541"/>
            <a:ext cx="0" cy="1578851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396" name="Text Box 212"/>
          <p:cNvSpPr txBox="1">
            <a:spLocks noChangeArrowheads="1"/>
          </p:cNvSpPr>
          <p:nvPr/>
        </p:nvSpPr>
        <p:spPr bwMode="auto">
          <a:xfrm>
            <a:off x="6609724" y="1530489"/>
            <a:ext cx="749606" cy="233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16" dirty="0"/>
              <a:t>130 MW </a:t>
            </a:r>
          </a:p>
        </p:txBody>
      </p:sp>
      <p:sp>
        <p:nvSpPr>
          <p:cNvPr id="536" name="Oval 368"/>
          <p:cNvSpPr>
            <a:spLocks noChangeArrowheads="1"/>
          </p:cNvSpPr>
          <p:nvPr/>
        </p:nvSpPr>
        <p:spPr bwMode="auto">
          <a:xfrm>
            <a:off x="3016759" y="3507117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240" name="Oval 368"/>
          <p:cNvSpPr>
            <a:spLocks noChangeArrowheads="1"/>
          </p:cNvSpPr>
          <p:nvPr/>
        </p:nvSpPr>
        <p:spPr bwMode="auto">
          <a:xfrm>
            <a:off x="2730697" y="3498063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cxnSp>
        <p:nvCxnSpPr>
          <p:cNvPr id="39" name="Straight Connector 38"/>
          <p:cNvCxnSpPr>
            <a:endCxn id="466" idx="2"/>
          </p:cNvCxnSpPr>
          <p:nvPr/>
        </p:nvCxnSpPr>
        <p:spPr>
          <a:xfrm flipV="1">
            <a:off x="5145617" y="3173269"/>
            <a:ext cx="369063" cy="6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1" name="Line 410"/>
          <p:cNvSpPr>
            <a:spLocks noChangeShapeType="1"/>
          </p:cNvSpPr>
          <p:nvPr/>
        </p:nvSpPr>
        <p:spPr bwMode="auto">
          <a:xfrm flipH="1" flipV="1">
            <a:off x="5916209" y="2580952"/>
            <a:ext cx="396185" cy="140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lIns="91406" tIns="45703" rIns="91406" bIns="45703" anchor="ctr"/>
          <a:lstStyle/>
          <a:p>
            <a:endParaRPr lang="en-IN" dirty="0"/>
          </a:p>
        </p:txBody>
      </p:sp>
      <p:cxnSp>
        <p:nvCxnSpPr>
          <p:cNvPr id="462" name="Straight Connector 461"/>
          <p:cNvCxnSpPr/>
          <p:nvPr/>
        </p:nvCxnSpPr>
        <p:spPr>
          <a:xfrm flipV="1">
            <a:off x="6315568" y="2571286"/>
            <a:ext cx="5151" cy="6136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65" name="Group 464"/>
          <p:cNvGrpSpPr/>
          <p:nvPr/>
        </p:nvGrpSpPr>
        <p:grpSpPr>
          <a:xfrm>
            <a:off x="5514680" y="3059088"/>
            <a:ext cx="411163" cy="228362"/>
            <a:chOff x="3063132" y="2284019"/>
            <a:chExt cx="411163" cy="228362"/>
          </a:xfrm>
        </p:grpSpPr>
        <p:sp>
          <p:nvSpPr>
            <p:cNvPr id="466" name="Oval 32"/>
            <p:cNvSpPr>
              <a:spLocks noChangeArrowheads="1"/>
            </p:cNvSpPr>
            <p:nvPr/>
          </p:nvSpPr>
          <p:spPr bwMode="auto">
            <a:xfrm>
              <a:off x="3063132" y="2284019"/>
              <a:ext cx="246063" cy="228362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  <p:sp>
          <p:nvSpPr>
            <p:cNvPr id="467" name="Oval 33"/>
            <p:cNvSpPr>
              <a:spLocks noChangeArrowheads="1"/>
            </p:cNvSpPr>
            <p:nvPr/>
          </p:nvSpPr>
          <p:spPr bwMode="auto">
            <a:xfrm>
              <a:off x="3228232" y="2285606"/>
              <a:ext cx="246063" cy="226775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US" dirty="0"/>
            </a:p>
          </p:txBody>
        </p:sp>
      </p:grpSp>
      <p:cxnSp>
        <p:nvCxnSpPr>
          <p:cNvPr id="488" name="Straight Connector 487"/>
          <p:cNvCxnSpPr/>
          <p:nvPr/>
        </p:nvCxnSpPr>
        <p:spPr>
          <a:xfrm>
            <a:off x="5924901" y="3172699"/>
            <a:ext cx="402168" cy="5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0" name="Text Box 77"/>
          <p:cNvSpPr txBox="1">
            <a:spLocks noChangeArrowheads="1"/>
          </p:cNvSpPr>
          <p:nvPr/>
        </p:nvSpPr>
        <p:spPr bwMode="auto">
          <a:xfrm>
            <a:off x="5308505" y="2858967"/>
            <a:ext cx="1106813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200"/>
            </a:lvl1pPr>
          </a:lstStyle>
          <a:p>
            <a:r>
              <a:rPr lang="en-US" sz="800" dirty="0"/>
              <a:t>ICT-2 315MVA</a:t>
            </a:r>
          </a:p>
        </p:txBody>
      </p:sp>
      <p:sp>
        <p:nvSpPr>
          <p:cNvPr id="492" name="Line 4"/>
          <p:cNvSpPr>
            <a:spLocks noChangeShapeType="1"/>
          </p:cNvSpPr>
          <p:nvPr/>
        </p:nvSpPr>
        <p:spPr bwMode="auto">
          <a:xfrm flipV="1">
            <a:off x="2667301" y="2882076"/>
            <a:ext cx="821996" cy="2521"/>
          </a:xfrm>
          <a:prstGeom prst="line">
            <a:avLst/>
          </a:prstGeom>
          <a:noFill/>
          <a:ln w="38100" cmpd="tri" algn="ctr">
            <a:solidFill>
              <a:srgbClr val="002060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494" name="Text Box 212"/>
          <p:cNvSpPr txBox="1">
            <a:spLocks noChangeArrowheads="1"/>
          </p:cNvSpPr>
          <p:nvPr/>
        </p:nvSpPr>
        <p:spPr bwMode="auto">
          <a:xfrm>
            <a:off x="3152915" y="2914994"/>
            <a:ext cx="1115246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r>
              <a:rPr lang="en-US" sz="800" dirty="0"/>
              <a:t>JSW 400kV BUS-1</a:t>
            </a:r>
          </a:p>
        </p:txBody>
      </p:sp>
      <p:sp>
        <p:nvSpPr>
          <p:cNvPr id="497" name="Line 4"/>
          <p:cNvSpPr>
            <a:spLocks noChangeShapeType="1"/>
          </p:cNvSpPr>
          <p:nvPr/>
        </p:nvSpPr>
        <p:spPr bwMode="auto">
          <a:xfrm>
            <a:off x="3823460" y="3537373"/>
            <a:ext cx="122589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501" name="Text Box 77"/>
          <p:cNvSpPr txBox="1">
            <a:spLocks noChangeArrowheads="1"/>
          </p:cNvSpPr>
          <p:nvPr/>
        </p:nvSpPr>
        <p:spPr bwMode="auto">
          <a:xfrm>
            <a:off x="9428818" y="6507683"/>
            <a:ext cx="1462932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B/C: BUS COUPLER</a:t>
            </a:r>
          </a:p>
        </p:txBody>
      </p:sp>
      <p:grpSp>
        <p:nvGrpSpPr>
          <p:cNvPr id="504" name="Group 503"/>
          <p:cNvGrpSpPr/>
          <p:nvPr/>
        </p:nvGrpSpPr>
        <p:grpSpPr>
          <a:xfrm rot="10800000">
            <a:off x="6837024" y="1820901"/>
            <a:ext cx="202151" cy="1065084"/>
            <a:chOff x="424871" y="3318227"/>
            <a:chExt cx="263525" cy="1198664"/>
          </a:xfrm>
        </p:grpSpPr>
        <p:sp>
          <p:nvSpPr>
            <p:cNvPr id="505" name="Freeform 209"/>
            <p:cNvSpPr>
              <a:spLocks/>
            </p:cNvSpPr>
            <p:nvPr/>
          </p:nvSpPr>
          <p:spPr bwMode="auto">
            <a:xfrm>
              <a:off x="504881" y="4366236"/>
              <a:ext cx="114300" cy="74534"/>
            </a:xfrm>
            <a:custGeom>
              <a:avLst/>
              <a:gdLst>
                <a:gd name="T0" fmla="*/ 2147483647 w 111"/>
                <a:gd name="T1" fmla="*/ 2147483647 h 70"/>
                <a:gd name="T2" fmla="*/ 2147483647 w 111"/>
                <a:gd name="T3" fmla="*/ 2147483647 h 70"/>
                <a:gd name="T4" fmla="*/ 2147483647 w 111"/>
                <a:gd name="T5" fmla="*/ 2147483647 h 70"/>
                <a:gd name="T6" fmla="*/ 2147483647 w 111"/>
                <a:gd name="T7" fmla="*/ 2147483647 h 70"/>
                <a:gd name="T8" fmla="*/ 2147483647 w 111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0"/>
                <a:gd name="T17" fmla="*/ 111 w 111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0">
                  <a:moveTo>
                    <a:pt x="17" y="70"/>
                  </a:moveTo>
                  <a:cubicBezTo>
                    <a:pt x="12" y="54"/>
                    <a:pt x="0" y="22"/>
                    <a:pt x="17" y="8"/>
                  </a:cubicBezTo>
                  <a:cubicBezTo>
                    <a:pt x="26" y="0"/>
                    <a:pt x="40" y="13"/>
                    <a:pt x="52" y="15"/>
                  </a:cubicBezTo>
                  <a:cubicBezTo>
                    <a:pt x="84" y="63"/>
                    <a:pt x="65" y="47"/>
                    <a:pt x="100" y="70"/>
                  </a:cubicBezTo>
                  <a:cubicBezTo>
                    <a:pt x="111" y="36"/>
                    <a:pt x="107" y="56"/>
                    <a:pt x="107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06" tIns="45703" rIns="91406" bIns="45703" anchor="ctr"/>
            <a:lstStyle/>
            <a:p>
              <a:endParaRPr lang="en-IN" dirty="0"/>
            </a:p>
          </p:txBody>
        </p:sp>
        <p:grpSp>
          <p:nvGrpSpPr>
            <p:cNvPr id="506" name="Group 505"/>
            <p:cNvGrpSpPr/>
            <p:nvPr/>
          </p:nvGrpSpPr>
          <p:grpSpPr>
            <a:xfrm>
              <a:off x="424871" y="3318227"/>
              <a:ext cx="263525" cy="1198664"/>
              <a:chOff x="904931" y="3318227"/>
              <a:chExt cx="263525" cy="1198664"/>
            </a:xfrm>
          </p:grpSpPr>
          <p:sp>
            <p:nvSpPr>
              <p:cNvPr id="554" name="Line 208"/>
              <p:cNvSpPr>
                <a:spLocks noChangeShapeType="1"/>
              </p:cNvSpPr>
              <p:nvPr/>
            </p:nvSpPr>
            <p:spPr bwMode="auto">
              <a:xfrm flipV="1">
                <a:off x="1036693" y="3915856"/>
                <a:ext cx="0" cy="379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06" tIns="45703" rIns="91406" bIns="45703"/>
              <a:lstStyle/>
              <a:p>
                <a:endParaRPr lang="en-IN" dirty="0"/>
              </a:p>
            </p:txBody>
          </p:sp>
          <p:grpSp>
            <p:nvGrpSpPr>
              <p:cNvPr id="555" name="Group 121"/>
              <p:cNvGrpSpPr>
                <a:grpSpLocks/>
              </p:cNvGrpSpPr>
              <p:nvPr/>
            </p:nvGrpSpPr>
            <p:grpSpPr bwMode="auto">
              <a:xfrm rot="10800000" flipV="1">
                <a:off x="920806" y="3619302"/>
                <a:ext cx="247650" cy="296554"/>
                <a:chOff x="4080" y="2448"/>
                <a:chExt cx="96" cy="159"/>
              </a:xfrm>
            </p:grpSpPr>
            <p:sp>
              <p:nvSpPr>
                <p:cNvPr id="558" name="Oval 122"/>
                <p:cNvSpPr>
                  <a:spLocks noChangeArrowheads="1"/>
                </p:cNvSpPr>
                <p:nvPr/>
              </p:nvSpPr>
              <p:spPr bwMode="auto">
                <a:xfrm>
                  <a:off x="4080" y="2448"/>
                  <a:ext cx="96" cy="96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559" name="Oval 123"/>
                <p:cNvSpPr>
                  <a:spLocks noChangeArrowheads="1"/>
                </p:cNvSpPr>
                <p:nvPr/>
              </p:nvSpPr>
              <p:spPr bwMode="auto">
                <a:xfrm>
                  <a:off x="4080" y="2511"/>
                  <a:ext cx="96" cy="96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556" name="Line 208"/>
              <p:cNvSpPr>
                <a:spLocks noChangeShapeType="1"/>
              </p:cNvSpPr>
              <p:nvPr/>
            </p:nvSpPr>
            <p:spPr bwMode="auto">
              <a:xfrm flipV="1">
                <a:off x="1044630" y="3318227"/>
                <a:ext cx="0" cy="293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1406" tIns="45703" rIns="91406" bIns="45703"/>
              <a:lstStyle/>
              <a:p>
                <a:endParaRPr lang="en-IN" dirty="0"/>
              </a:p>
            </p:txBody>
          </p:sp>
          <p:sp>
            <p:nvSpPr>
              <p:cNvPr id="557" name="Oval 210"/>
              <p:cNvSpPr>
                <a:spLocks noChangeArrowheads="1"/>
              </p:cNvSpPr>
              <p:nvPr/>
            </p:nvSpPr>
            <p:spPr bwMode="auto">
              <a:xfrm>
                <a:off x="904931" y="4290116"/>
                <a:ext cx="254000" cy="226775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406" tIns="45703" rIns="91406" bIns="45703" anchor="ctr"/>
              <a:lstStyle/>
              <a:p>
                <a:endParaRPr lang="en-US" dirty="0"/>
              </a:p>
            </p:txBody>
          </p:sp>
        </p:grpSp>
      </p:grpSp>
      <p:sp>
        <p:nvSpPr>
          <p:cNvPr id="248" name="Oval 376"/>
          <p:cNvSpPr>
            <a:spLocks noChangeArrowheads="1"/>
          </p:cNvSpPr>
          <p:nvPr/>
        </p:nvSpPr>
        <p:spPr bwMode="auto">
          <a:xfrm>
            <a:off x="6889807" y="2844810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560" name="Oval 376"/>
          <p:cNvSpPr>
            <a:spLocks noChangeArrowheads="1"/>
          </p:cNvSpPr>
          <p:nvPr/>
        </p:nvSpPr>
        <p:spPr bwMode="auto">
          <a:xfrm>
            <a:off x="8917043" y="2842441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561" name="Oval 376"/>
          <p:cNvSpPr>
            <a:spLocks noChangeArrowheads="1"/>
          </p:cNvSpPr>
          <p:nvPr/>
        </p:nvSpPr>
        <p:spPr bwMode="auto">
          <a:xfrm>
            <a:off x="9206782" y="2846592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211" name="Text Box 85"/>
          <p:cNvSpPr txBox="1">
            <a:spLocks noChangeArrowheads="1"/>
          </p:cNvSpPr>
          <p:nvPr/>
        </p:nvSpPr>
        <p:spPr bwMode="auto">
          <a:xfrm>
            <a:off x="2238142" y="4091852"/>
            <a:ext cx="529243" cy="46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6" tIns="45703" rIns="91406" bIns="45703">
            <a:spAutoFit/>
          </a:bodyPr>
          <a:lstStyle>
            <a:defPPr>
              <a:defRPr lang="en-US"/>
            </a:defPPr>
            <a:lvl1pPr>
              <a:defRPr sz="1166" b="1"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5pPr>
            <a:lvl6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6pPr>
            <a:lvl7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7pPr>
            <a:lvl8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8pPr>
            <a:lvl9pPr>
              <a:defRPr>
                <a:solidFill>
                  <a:srgbClr val="000000"/>
                </a:solidFill>
                <a:latin typeface="Arial" charset="0"/>
                <a:ea typeface="Helvetica" pitchFamily="34" charset="0"/>
                <a:cs typeface="Helvetica" pitchFamily="34" charset="0"/>
              </a:defRPr>
            </a:lvl9pPr>
          </a:lstStyle>
          <a:p>
            <a:pPr algn="ctr"/>
            <a:r>
              <a:rPr lang="en-US" sz="800" dirty="0"/>
              <a:t> BPS</a:t>
            </a:r>
          </a:p>
          <a:p>
            <a:pPr algn="ctr"/>
            <a:r>
              <a:rPr lang="en-US" sz="800" dirty="0"/>
              <a:t>400KV </a:t>
            </a:r>
          </a:p>
          <a:p>
            <a:pPr algn="ctr"/>
            <a:r>
              <a:rPr lang="en-US" sz="800" dirty="0"/>
              <a:t>lines</a:t>
            </a:r>
          </a:p>
        </p:txBody>
      </p:sp>
      <p:sp>
        <p:nvSpPr>
          <p:cNvPr id="439" name="Line 4"/>
          <p:cNvSpPr>
            <a:spLocks noChangeShapeType="1"/>
          </p:cNvSpPr>
          <p:nvPr/>
        </p:nvSpPr>
        <p:spPr bwMode="auto">
          <a:xfrm flipV="1">
            <a:off x="1758462" y="5151481"/>
            <a:ext cx="3317616" cy="24800"/>
          </a:xfrm>
          <a:prstGeom prst="line">
            <a:avLst/>
          </a:prstGeom>
          <a:noFill/>
          <a:ln w="38100" cmpd="tri" algn="ctr">
            <a:solidFill>
              <a:srgbClr val="002060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440" name="Line 201"/>
          <p:cNvSpPr>
            <a:spLocks noChangeShapeType="1"/>
          </p:cNvSpPr>
          <p:nvPr/>
        </p:nvSpPr>
        <p:spPr bwMode="auto">
          <a:xfrm>
            <a:off x="2856562" y="5167675"/>
            <a:ext cx="6452" cy="978828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41" name="Line 201"/>
          <p:cNvSpPr>
            <a:spLocks noChangeShapeType="1"/>
          </p:cNvSpPr>
          <p:nvPr/>
        </p:nvSpPr>
        <p:spPr bwMode="auto">
          <a:xfrm flipH="1">
            <a:off x="3134654" y="5163807"/>
            <a:ext cx="5424" cy="980695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69" name="Line 202"/>
          <p:cNvSpPr>
            <a:spLocks noChangeShapeType="1"/>
          </p:cNvSpPr>
          <p:nvPr/>
        </p:nvSpPr>
        <p:spPr bwMode="auto">
          <a:xfrm flipV="1">
            <a:off x="3716028" y="5151481"/>
            <a:ext cx="0" cy="768677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70" name="Line 202"/>
          <p:cNvSpPr>
            <a:spLocks noChangeShapeType="1"/>
          </p:cNvSpPr>
          <p:nvPr/>
        </p:nvSpPr>
        <p:spPr bwMode="auto">
          <a:xfrm flipV="1">
            <a:off x="4026913" y="5150858"/>
            <a:ext cx="0" cy="746660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471" name="Text Box 85"/>
          <p:cNvSpPr txBox="1">
            <a:spLocks noChangeArrowheads="1"/>
          </p:cNvSpPr>
          <p:nvPr/>
        </p:nvSpPr>
        <p:spPr bwMode="auto">
          <a:xfrm>
            <a:off x="2518795" y="6207117"/>
            <a:ext cx="1084831" cy="21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/>
            <a:r>
              <a:rPr lang="en-US" sz="800" b="1" dirty="0"/>
              <a:t>Pavgada Lines</a:t>
            </a:r>
          </a:p>
        </p:txBody>
      </p:sp>
      <p:sp>
        <p:nvSpPr>
          <p:cNvPr id="472" name="Text Box 85"/>
          <p:cNvSpPr txBox="1">
            <a:spLocks noChangeArrowheads="1"/>
          </p:cNvSpPr>
          <p:nvPr/>
        </p:nvSpPr>
        <p:spPr bwMode="auto">
          <a:xfrm>
            <a:off x="3504662" y="5994734"/>
            <a:ext cx="1059192" cy="21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r>
              <a:rPr lang="en-US" sz="800" b="1" dirty="0"/>
              <a:t>YTPS LINES</a:t>
            </a:r>
          </a:p>
        </p:txBody>
      </p:sp>
      <p:sp>
        <p:nvSpPr>
          <p:cNvPr id="475" name="Text Box 77"/>
          <p:cNvSpPr txBox="1">
            <a:spLocks noChangeArrowheads="1"/>
          </p:cNvSpPr>
          <p:nvPr/>
        </p:nvSpPr>
        <p:spPr bwMode="auto">
          <a:xfrm>
            <a:off x="2569438" y="5273497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L1</a:t>
            </a:r>
          </a:p>
        </p:txBody>
      </p:sp>
      <p:sp>
        <p:nvSpPr>
          <p:cNvPr id="477" name="Text Box 77"/>
          <p:cNvSpPr txBox="1">
            <a:spLocks noChangeArrowheads="1"/>
          </p:cNvSpPr>
          <p:nvPr/>
        </p:nvSpPr>
        <p:spPr bwMode="auto">
          <a:xfrm>
            <a:off x="3137366" y="5264272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L2</a:t>
            </a:r>
          </a:p>
        </p:txBody>
      </p:sp>
      <p:sp>
        <p:nvSpPr>
          <p:cNvPr id="478" name="Text Box 77"/>
          <p:cNvSpPr txBox="1">
            <a:spLocks noChangeArrowheads="1"/>
          </p:cNvSpPr>
          <p:nvPr/>
        </p:nvSpPr>
        <p:spPr bwMode="auto">
          <a:xfrm>
            <a:off x="3452442" y="5487474"/>
            <a:ext cx="389334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L1</a:t>
            </a:r>
          </a:p>
        </p:txBody>
      </p:sp>
      <p:sp>
        <p:nvSpPr>
          <p:cNvPr id="487" name="Text Box 77"/>
          <p:cNvSpPr txBox="1">
            <a:spLocks noChangeArrowheads="1"/>
          </p:cNvSpPr>
          <p:nvPr/>
        </p:nvSpPr>
        <p:spPr bwMode="auto">
          <a:xfrm>
            <a:off x="3977553" y="5495745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L2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92702" y="4800891"/>
            <a:ext cx="5230734" cy="1741108"/>
          </a:xfrm>
          <a:prstGeom prst="roundRect">
            <a:avLst/>
          </a:prstGeom>
          <a:noFill/>
          <a:ln w="28575"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9" name="Text Box 85"/>
          <p:cNvSpPr txBox="1">
            <a:spLocks noChangeArrowheads="1"/>
          </p:cNvSpPr>
          <p:nvPr/>
        </p:nvSpPr>
        <p:spPr bwMode="auto">
          <a:xfrm>
            <a:off x="5077100" y="5350574"/>
            <a:ext cx="1364985" cy="30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6" tIns="45703" rIns="91406" bIns="45703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BPS STATION</a:t>
            </a:r>
          </a:p>
        </p:txBody>
      </p:sp>
      <p:sp>
        <p:nvSpPr>
          <p:cNvPr id="460" name="Line 4"/>
          <p:cNvSpPr>
            <a:spLocks noChangeShapeType="1"/>
          </p:cNvSpPr>
          <p:nvPr/>
        </p:nvSpPr>
        <p:spPr bwMode="auto">
          <a:xfrm>
            <a:off x="3498802" y="2880501"/>
            <a:ext cx="1483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468" name="Text Box 212"/>
          <p:cNvSpPr txBox="1">
            <a:spLocks noChangeArrowheads="1"/>
          </p:cNvSpPr>
          <p:nvPr/>
        </p:nvSpPr>
        <p:spPr bwMode="auto">
          <a:xfrm>
            <a:off x="6623436" y="4532244"/>
            <a:ext cx="749606" cy="233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16" dirty="0"/>
              <a:t>270 MW </a:t>
            </a:r>
          </a:p>
        </p:txBody>
      </p:sp>
      <p:sp>
        <p:nvSpPr>
          <p:cNvPr id="473" name="Oval 382"/>
          <p:cNvSpPr>
            <a:spLocks noChangeArrowheads="1"/>
          </p:cNvSpPr>
          <p:nvPr/>
        </p:nvSpPr>
        <p:spPr bwMode="auto">
          <a:xfrm>
            <a:off x="7814661" y="2845193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grpSp>
        <p:nvGrpSpPr>
          <p:cNvPr id="496" name="Group 34"/>
          <p:cNvGrpSpPr>
            <a:grpSpLocks/>
          </p:cNvGrpSpPr>
          <p:nvPr/>
        </p:nvGrpSpPr>
        <p:grpSpPr bwMode="auto">
          <a:xfrm rot="10800000">
            <a:off x="7650463" y="2273722"/>
            <a:ext cx="407987" cy="608965"/>
            <a:chOff x="2160" y="871"/>
            <a:chExt cx="384" cy="532"/>
          </a:xfrm>
        </p:grpSpPr>
        <p:grpSp>
          <p:nvGrpSpPr>
            <p:cNvPr id="500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503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8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13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502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grpSp>
        <p:nvGrpSpPr>
          <p:cNvPr id="517" name="Group 34"/>
          <p:cNvGrpSpPr>
            <a:grpSpLocks/>
          </p:cNvGrpSpPr>
          <p:nvPr/>
        </p:nvGrpSpPr>
        <p:grpSpPr bwMode="auto">
          <a:xfrm>
            <a:off x="7650463" y="3570344"/>
            <a:ext cx="407987" cy="608965"/>
            <a:chOff x="2160" y="871"/>
            <a:chExt cx="384" cy="532"/>
          </a:xfrm>
        </p:grpSpPr>
        <p:grpSp>
          <p:nvGrpSpPr>
            <p:cNvPr id="518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520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21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22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519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grpSp>
        <p:nvGrpSpPr>
          <p:cNvPr id="523" name="Group 34"/>
          <p:cNvGrpSpPr>
            <a:grpSpLocks/>
          </p:cNvGrpSpPr>
          <p:nvPr/>
        </p:nvGrpSpPr>
        <p:grpSpPr bwMode="auto">
          <a:xfrm rot="10800000">
            <a:off x="2912229" y="1919009"/>
            <a:ext cx="407987" cy="985446"/>
            <a:chOff x="2160" y="871"/>
            <a:chExt cx="384" cy="532"/>
          </a:xfrm>
        </p:grpSpPr>
        <p:grpSp>
          <p:nvGrpSpPr>
            <p:cNvPr id="524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526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48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51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525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grpSp>
        <p:nvGrpSpPr>
          <p:cNvPr id="552" name="Group 34"/>
          <p:cNvGrpSpPr>
            <a:grpSpLocks/>
          </p:cNvGrpSpPr>
          <p:nvPr/>
        </p:nvGrpSpPr>
        <p:grpSpPr bwMode="auto">
          <a:xfrm>
            <a:off x="3297394" y="3546194"/>
            <a:ext cx="407987" cy="893366"/>
            <a:chOff x="2160" y="871"/>
            <a:chExt cx="384" cy="532"/>
          </a:xfrm>
        </p:grpSpPr>
        <p:grpSp>
          <p:nvGrpSpPr>
            <p:cNvPr id="553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597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98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99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562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sp>
        <p:nvSpPr>
          <p:cNvPr id="600" name="Rectangle 86"/>
          <p:cNvSpPr>
            <a:spLocks noChangeArrowheads="1"/>
          </p:cNvSpPr>
          <p:nvPr/>
        </p:nvSpPr>
        <p:spPr bwMode="auto">
          <a:xfrm>
            <a:off x="7118437" y="1497224"/>
            <a:ext cx="1469695" cy="40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/>
            <a:r>
              <a:rPr lang="en-US" sz="1000" b="1" dirty="0">
                <a:solidFill>
                  <a:schemeClr val="accent2"/>
                </a:solidFill>
              </a:rPr>
              <a:t>Non Islanding </a:t>
            </a:r>
          </a:p>
          <a:p>
            <a:pPr algn="ctr"/>
            <a:r>
              <a:rPr lang="en-US" sz="1000" b="1" dirty="0">
                <a:solidFill>
                  <a:schemeClr val="accent2"/>
                </a:solidFill>
              </a:rPr>
              <a:t>Network</a:t>
            </a:r>
          </a:p>
        </p:txBody>
      </p:sp>
      <p:sp>
        <p:nvSpPr>
          <p:cNvPr id="601" name="Text Box 73"/>
          <p:cNvSpPr txBox="1">
            <a:spLocks noChangeArrowheads="1"/>
          </p:cNvSpPr>
          <p:nvPr/>
        </p:nvSpPr>
        <p:spPr bwMode="auto">
          <a:xfrm>
            <a:off x="4502176" y="4493974"/>
            <a:ext cx="911880" cy="200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dirty="0"/>
              <a:t>2X 300MW GEN</a:t>
            </a:r>
          </a:p>
        </p:txBody>
      </p:sp>
      <p:sp>
        <p:nvSpPr>
          <p:cNvPr id="603" name="Text Box 212"/>
          <p:cNvSpPr txBox="1">
            <a:spLocks noChangeArrowheads="1"/>
          </p:cNvSpPr>
          <p:nvPr/>
        </p:nvSpPr>
        <p:spPr bwMode="auto">
          <a:xfrm>
            <a:off x="7461620" y="1940181"/>
            <a:ext cx="765443" cy="338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dirty="0"/>
              <a:t>220kV JSW LOADS</a:t>
            </a:r>
          </a:p>
        </p:txBody>
      </p:sp>
      <p:sp>
        <p:nvSpPr>
          <p:cNvPr id="604" name="Text Box 212"/>
          <p:cNvSpPr txBox="1">
            <a:spLocks noChangeArrowheads="1"/>
          </p:cNvSpPr>
          <p:nvPr/>
        </p:nvSpPr>
        <p:spPr bwMode="auto">
          <a:xfrm>
            <a:off x="2747886" y="1589875"/>
            <a:ext cx="765443" cy="338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dirty="0"/>
              <a:t>400kV JSW GIS LOADS</a:t>
            </a:r>
          </a:p>
        </p:txBody>
      </p:sp>
      <p:sp>
        <p:nvSpPr>
          <p:cNvPr id="605" name="Oval 382"/>
          <p:cNvSpPr>
            <a:spLocks noChangeArrowheads="1"/>
          </p:cNvSpPr>
          <p:nvPr/>
        </p:nvSpPr>
        <p:spPr bwMode="auto">
          <a:xfrm>
            <a:off x="7810677" y="3505786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606" name="Text Box 212"/>
          <p:cNvSpPr txBox="1">
            <a:spLocks noChangeArrowheads="1"/>
          </p:cNvSpPr>
          <p:nvPr/>
        </p:nvSpPr>
        <p:spPr bwMode="auto">
          <a:xfrm>
            <a:off x="3134321" y="4405610"/>
            <a:ext cx="765443" cy="338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dirty="0"/>
              <a:t>400kV JSW GIS LOADS</a:t>
            </a:r>
          </a:p>
        </p:txBody>
      </p:sp>
      <p:sp>
        <p:nvSpPr>
          <p:cNvPr id="145" name="Text Box 212"/>
          <p:cNvSpPr txBox="1">
            <a:spLocks noChangeArrowheads="1"/>
          </p:cNvSpPr>
          <p:nvPr/>
        </p:nvSpPr>
        <p:spPr bwMode="auto">
          <a:xfrm>
            <a:off x="7454348" y="4249648"/>
            <a:ext cx="873170" cy="4616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b="1" dirty="0"/>
              <a:t>220kV CRITICAL JSW LOADS</a:t>
            </a:r>
          </a:p>
        </p:txBody>
      </p:sp>
      <p:grpSp>
        <p:nvGrpSpPr>
          <p:cNvPr id="146" name="Group 34"/>
          <p:cNvGrpSpPr>
            <a:grpSpLocks/>
          </p:cNvGrpSpPr>
          <p:nvPr/>
        </p:nvGrpSpPr>
        <p:grpSpPr bwMode="auto">
          <a:xfrm rot="10800000">
            <a:off x="3656297" y="1917729"/>
            <a:ext cx="407987" cy="985446"/>
            <a:chOff x="2160" y="871"/>
            <a:chExt cx="384" cy="532"/>
          </a:xfrm>
        </p:grpSpPr>
        <p:grpSp>
          <p:nvGrpSpPr>
            <p:cNvPr id="147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149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50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51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48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sp>
        <p:nvSpPr>
          <p:cNvPr id="152" name="Text Box 212"/>
          <p:cNvSpPr txBox="1">
            <a:spLocks noChangeArrowheads="1"/>
          </p:cNvSpPr>
          <p:nvPr/>
        </p:nvSpPr>
        <p:spPr bwMode="auto">
          <a:xfrm>
            <a:off x="3491954" y="1588595"/>
            <a:ext cx="765443" cy="338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dirty="0"/>
              <a:t>400kV JSW AIS LOADS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11019" y="362355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X</a:t>
            </a:r>
            <a:endParaRPr lang="en-IN" b="1" dirty="0">
              <a:solidFill>
                <a:srgbClr val="00B050"/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2885183" y="361847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X</a:t>
            </a:r>
            <a:endParaRPr lang="en-IN" b="1" dirty="0">
              <a:solidFill>
                <a:srgbClr val="00B050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792794" y="237162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9083506" y="237803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2691878" y="519653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979164" y="518952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544186" y="5249954"/>
            <a:ext cx="3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862734" y="525641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60" name="Oval 367"/>
          <p:cNvSpPr>
            <a:spLocks noChangeArrowheads="1"/>
          </p:cNvSpPr>
          <p:nvPr/>
        </p:nvSpPr>
        <p:spPr bwMode="auto">
          <a:xfrm>
            <a:off x="3461945" y="3501270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161" name="Oval 367"/>
          <p:cNvSpPr>
            <a:spLocks noChangeArrowheads="1"/>
          </p:cNvSpPr>
          <p:nvPr/>
        </p:nvSpPr>
        <p:spPr bwMode="auto">
          <a:xfrm>
            <a:off x="3815409" y="2848130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sp>
        <p:nvSpPr>
          <p:cNvPr id="162" name="Oval 367"/>
          <p:cNvSpPr>
            <a:spLocks noChangeArrowheads="1"/>
          </p:cNvSpPr>
          <p:nvPr/>
        </p:nvSpPr>
        <p:spPr bwMode="auto">
          <a:xfrm>
            <a:off x="3084149" y="2846850"/>
            <a:ext cx="82550" cy="76121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endParaRPr lang="en-US" dirty="0"/>
          </a:p>
        </p:txBody>
      </p:sp>
      <p:grpSp>
        <p:nvGrpSpPr>
          <p:cNvPr id="163" name="Group 34"/>
          <p:cNvGrpSpPr>
            <a:grpSpLocks/>
          </p:cNvGrpSpPr>
          <p:nvPr/>
        </p:nvGrpSpPr>
        <p:grpSpPr bwMode="auto">
          <a:xfrm>
            <a:off x="4056830" y="3537230"/>
            <a:ext cx="407987" cy="893366"/>
            <a:chOff x="2160" y="871"/>
            <a:chExt cx="384" cy="532"/>
          </a:xfrm>
        </p:grpSpPr>
        <p:grpSp>
          <p:nvGrpSpPr>
            <p:cNvPr id="164" name="Group 35"/>
            <p:cNvGrpSpPr>
              <a:grpSpLocks/>
            </p:cNvGrpSpPr>
            <p:nvPr/>
          </p:nvGrpSpPr>
          <p:grpSpPr bwMode="auto">
            <a:xfrm>
              <a:off x="2160" y="1104"/>
              <a:ext cx="384" cy="299"/>
              <a:chOff x="2208" y="1104"/>
              <a:chExt cx="384" cy="299"/>
            </a:xfrm>
          </p:grpSpPr>
          <p:sp>
            <p:nvSpPr>
              <p:cNvPr id="166" name="Oval 36"/>
              <p:cNvSpPr>
                <a:spLocks noChangeArrowheads="1"/>
              </p:cNvSpPr>
              <p:nvPr/>
            </p:nvSpPr>
            <p:spPr bwMode="auto">
              <a:xfrm>
                <a:off x="2304" y="1104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7" name="Oval 37"/>
              <p:cNvSpPr>
                <a:spLocks noChangeArrowheads="1"/>
              </p:cNvSpPr>
              <p:nvPr/>
            </p:nvSpPr>
            <p:spPr bwMode="auto">
              <a:xfrm>
                <a:off x="2400" y="1200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8" name="Oval 38"/>
              <p:cNvSpPr>
                <a:spLocks noChangeArrowheads="1"/>
              </p:cNvSpPr>
              <p:nvPr/>
            </p:nvSpPr>
            <p:spPr bwMode="auto">
              <a:xfrm>
                <a:off x="2208" y="1211"/>
                <a:ext cx="192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65" name="Line 39"/>
            <p:cNvSpPr>
              <a:spLocks noChangeShapeType="1"/>
            </p:cNvSpPr>
            <p:nvPr/>
          </p:nvSpPr>
          <p:spPr bwMode="auto">
            <a:xfrm flipH="1" flipV="1">
              <a:off x="2352" y="871"/>
              <a:ext cx="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 dirty="0"/>
            </a:p>
          </p:txBody>
        </p:sp>
      </p:grpSp>
      <p:sp>
        <p:nvSpPr>
          <p:cNvPr id="169" name="Text Box 212"/>
          <p:cNvSpPr txBox="1">
            <a:spLocks noChangeArrowheads="1"/>
          </p:cNvSpPr>
          <p:nvPr/>
        </p:nvSpPr>
        <p:spPr bwMode="auto">
          <a:xfrm>
            <a:off x="3866522" y="4404251"/>
            <a:ext cx="765443" cy="338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pPr algn="ctr"/>
            <a:r>
              <a:rPr lang="en-US" sz="800" dirty="0"/>
              <a:t>400kV JSW AIS LOADS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13610" y="3571953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791619" y="3555403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805483" y="3560390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4128743" y="3567711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364894" y="3543801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2980028" y="2567811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3716028" y="2574394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590753" y="2604347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5275714" y="2449925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5296911" y="3040713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5886403" y="3040219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871580" y="2448018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794829" y="2599791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7715505" y="2598922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sp>
        <p:nvSpPr>
          <p:cNvPr id="188" name="Text Box 212"/>
          <p:cNvSpPr txBox="1">
            <a:spLocks noChangeArrowheads="1"/>
          </p:cNvSpPr>
          <p:nvPr/>
        </p:nvSpPr>
        <p:spPr bwMode="auto">
          <a:xfrm>
            <a:off x="3215577" y="4939271"/>
            <a:ext cx="811336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1400"/>
            </a:lvl1pPr>
          </a:lstStyle>
          <a:p>
            <a:r>
              <a:rPr lang="en-US" sz="800" dirty="0"/>
              <a:t>400kV BUS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2611301" y="474432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2885183" y="475115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191" name="Line 201"/>
          <p:cNvSpPr>
            <a:spLocks noChangeShapeType="1"/>
          </p:cNvSpPr>
          <p:nvPr/>
        </p:nvSpPr>
        <p:spPr bwMode="auto">
          <a:xfrm>
            <a:off x="4569953" y="5165674"/>
            <a:ext cx="6452" cy="978828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192" name="Line 201"/>
          <p:cNvSpPr>
            <a:spLocks noChangeShapeType="1"/>
          </p:cNvSpPr>
          <p:nvPr/>
        </p:nvSpPr>
        <p:spPr bwMode="auto">
          <a:xfrm>
            <a:off x="4798429" y="5133529"/>
            <a:ext cx="7053" cy="1010973"/>
          </a:xfrm>
          <a:prstGeom prst="line">
            <a:avLst/>
          </a:prstGeom>
          <a:noFill/>
          <a:ln w="38100" algn="ctr">
            <a:solidFill>
              <a:srgbClr val="FF00FF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wrap="none" lIns="91406" tIns="45703" rIns="91406" bIns="45703" anchor="ctr"/>
          <a:lstStyle/>
          <a:p>
            <a:endParaRPr lang="en-IN" dirty="0"/>
          </a:p>
        </p:txBody>
      </p:sp>
      <p:sp>
        <p:nvSpPr>
          <p:cNvPr id="193" name="Text Box 85"/>
          <p:cNvSpPr txBox="1">
            <a:spLocks noChangeArrowheads="1"/>
          </p:cNvSpPr>
          <p:nvPr/>
        </p:nvSpPr>
        <p:spPr bwMode="auto">
          <a:xfrm>
            <a:off x="4331438" y="6220262"/>
            <a:ext cx="1059192" cy="21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r>
              <a:rPr lang="en-US" sz="800" b="1" dirty="0"/>
              <a:t>H N HOLE LINES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4424437" y="52414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4649524" y="52414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X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197" name="Text Box 77"/>
          <p:cNvSpPr txBox="1">
            <a:spLocks noChangeArrowheads="1"/>
          </p:cNvSpPr>
          <p:nvPr/>
        </p:nvSpPr>
        <p:spPr bwMode="auto">
          <a:xfrm>
            <a:off x="4277155" y="5312466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L1</a:t>
            </a:r>
          </a:p>
        </p:txBody>
      </p:sp>
      <p:sp>
        <p:nvSpPr>
          <p:cNvPr id="198" name="Text Box 77"/>
          <p:cNvSpPr txBox="1">
            <a:spLocks noChangeArrowheads="1"/>
          </p:cNvSpPr>
          <p:nvPr/>
        </p:nvSpPr>
        <p:spPr bwMode="auto">
          <a:xfrm>
            <a:off x="4836110" y="5310867"/>
            <a:ext cx="429165" cy="2154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06" tIns="45703" rIns="91406" bIns="457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dirty="0"/>
              <a:t>L 2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986045" y="1022124"/>
            <a:ext cx="8658014" cy="3727321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75053" y="3019095"/>
            <a:ext cx="1813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JSW SUB STATION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2" name="Line 208"/>
          <p:cNvSpPr>
            <a:spLocks noChangeShapeType="1"/>
          </p:cNvSpPr>
          <p:nvPr/>
        </p:nvSpPr>
        <p:spPr bwMode="auto">
          <a:xfrm flipV="1">
            <a:off x="2307915" y="5176281"/>
            <a:ext cx="0" cy="2995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06" tIns="45703" rIns="91406" bIns="45703"/>
          <a:lstStyle/>
          <a:p>
            <a:endParaRPr lang="en-IN" dirty="0"/>
          </a:p>
        </p:txBody>
      </p:sp>
      <p:sp>
        <p:nvSpPr>
          <p:cNvPr id="204" name="TextBox 203"/>
          <p:cNvSpPr txBox="1"/>
          <p:nvPr/>
        </p:nvSpPr>
        <p:spPr>
          <a:xfrm>
            <a:off x="2167778" y="5227446"/>
            <a:ext cx="276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X</a:t>
            </a:r>
            <a:endParaRPr lang="en-IN" sz="1200" b="1" dirty="0">
              <a:solidFill>
                <a:srgbClr val="C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756" y="5461822"/>
            <a:ext cx="188636" cy="3269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75756" y="5871589"/>
            <a:ext cx="820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/>
              <a:t>2*50MVAR REACTOR</a:t>
            </a:r>
            <a:endParaRPr lang="en-US" sz="700" dirty="0"/>
          </a:p>
        </p:txBody>
      </p:sp>
      <p:cxnSp>
        <p:nvCxnSpPr>
          <p:cNvPr id="205" name="Straight Connector 328"/>
          <p:cNvCxnSpPr>
            <a:cxnSpLocks noChangeShapeType="1"/>
          </p:cNvCxnSpPr>
          <p:nvPr/>
        </p:nvCxnSpPr>
        <p:spPr bwMode="auto">
          <a:xfrm>
            <a:off x="8678879" y="2873631"/>
            <a:ext cx="927" cy="27403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6" name="Straight Connector 329"/>
          <p:cNvCxnSpPr>
            <a:cxnSpLocks noChangeShapeType="1"/>
            <a:stCxn id="76" idx="2"/>
          </p:cNvCxnSpPr>
          <p:nvPr/>
        </p:nvCxnSpPr>
        <p:spPr bwMode="auto">
          <a:xfrm flipH="1">
            <a:off x="8678880" y="3304461"/>
            <a:ext cx="5299" cy="234289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7513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55192" y="3101429"/>
            <a:ext cx="1145721" cy="77388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91869-85F6-43FA-8631-A208C9364C63}"/>
              </a:ext>
            </a:extLst>
          </p:cNvPr>
          <p:cNvSpPr txBox="1"/>
          <p:nvPr/>
        </p:nvSpPr>
        <p:spPr>
          <a:xfrm>
            <a:off x="249903" y="802804"/>
            <a:ext cx="11550211" cy="59400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GIS BREAKERS INADVERTENT OPERATIONS DURING REMOTE FAULT</a:t>
            </a:r>
          </a:p>
          <a:p>
            <a:endParaRPr lang="en-US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During Z1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fault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on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remote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lines, at JSW end 400KV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GIS breakers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open without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command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Above is observed in </a:t>
            </a:r>
            <a:r>
              <a:rPr lang="en-US" sz="2000" dirty="0">
                <a:latin typeface="Verdana"/>
                <a:ea typeface="Verdana"/>
                <a:cs typeface="Helvetica"/>
              </a:rPr>
              <a:t>all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BPS connected </a:t>
            </a:r>
            <a:r>
              <a:rPr lang="en-US" sz="2000" dirty="0">
                <a:latin typeface="Verdana"/>
                <a:ea typeface="Verdana"/>
                <a:cs typeface="Helvetica"/>
              </a:rPr>
              <a:t>lines and no common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pattern </a:t>
            </a:r>
            <a:r>
              <a:rPr lang="en-US" sz="2000" dirty="0">
                <a:latin typeface="Verdana"/>
                <a:ea typeface="Verdana"/>
                <a:cs typeface="Helvetica"/>
              </a:rPr>
              <a:t>is noted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Verdana"/>
                <a:ea typeface="Verdana"/>
                <a:cs typeface="Helvetica"/>
              </a:rPr>
              <a:t>Relay Binary inputs are also getting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high in all GIS Bay IED’s</a:t>
            </a:r>
            <a:endParaRPr lang="en-US" sz="2000" dirty="0">
              <a:latin typeface="Verdana"/>
              <a:ea typeface="Verdana"/>
              <a:cs typeface="Helvetica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Remote end breakers of BPS –JSW breaker also tripped on DT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2022 – 5 EVENTS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2025 – 2 EVENTS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2026 – 5 EVENTS till date</a:t>
            </a:r>
            <a:endParaRPr lang="en-US" sz="2000" dirty="0">
              <a:latin typeface="Verdana"/>
              <a:ea typeface="Verdana"/>
              <a:cs typeface="Helvetica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Effected GIS breakers:</a:t>
            </a:r>
            <a:endParaRPr lang="en-US" sz="2000" dirty="0">
              <a:latin typeface="Verdana"/>
              <a:ea typeface="Verdana"/>
              <a:cs typeface="Helvetica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BPS L3 and L4, TR18 and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19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Verdana"/>
                <a:ea typeface="Verdana"/>
                <a:cs typeface="Helvetica"/>
              </a:rPr>
              <a:t>At GIS only TR15 is stable and No tripping's are seen during any event</a:t>
            </a:r>
          </a:p>
          <a:p>
            <a:pPr lvl="1"/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000" b="1" dirty="0" smtClean="0">
                <a:latin typeface="Verdana"/>
                <a:ea typeface="Verdana"/>
                <a:cs typeface="Helvetica"/>
              </a:rPr>
              <a:t>DI/DO signals actuations noted in New RE lines also – Which are not yet commissioned.</a:t>
            </a:r>
          </a:p>
          <a:p>
            <a:endParaRPr lang="en-IN" sz="20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20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These incidents are associated for all Zone 1 event of BPS Station </a:t>
            </a:r>
            <a:r>
              <a:rPr lang="en-IN" sz="20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outgoing lines </a:t>
            </a:r>
            <a:r>
              <a:rPr lang="en-IN" sz="20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with Different distances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4" cstate="print"/>
          <a:srcRect l="82451"/>
          <a:stretch>
            <a:fillRect/>
          </a:stretch>
        </p:blipFill>
        <p:spPr bwMode="auto">
          <a:xfrm>
            <a:off x="10190" y="237800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553843" y="162528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>
                <a:solidFill>
                  <a:srgbClr val="17479E"/>
                </a:solidFill>
                <a:latin typeface="Verdana"/>
                <a:cs typeface="Verdana"/>
              </a:rPr>
              <a:t>PROBLEM STATEMENT</a:t>
            </a:r>
          </a:p>
        </p:txBody>
      </p:sp>
      <p:graphicFrame>
        <p:nvGraphicFramePr>
          <p:cNvPr id="2" name="Object 1">
            <a:hlinkHover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042234"/>
              </p:ext>
            </p:extLst>
          </p:nvPr>
        </p:nvGraphicFramePr>
        <p:xfrm>
          <a:off x="4268108" y="3101429"/>
          <a:ext cx="1350132" cy="962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8108" y="3101429"/>
                        <a:ext cx="1350132" cy="962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537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42980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479425" y="167708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INTERNAL TEAM SOLUTIONS</a:t>
            </a:r>
            <a:endParaRPr lang="en-US" sz="24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6494" y="531966"/>
            <a:ext cx="11636637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/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sz="2000" b="1" cap="all" dirty="0" smtClean="0">
                <a:solidFill>
                  <a:schemeClr val="tx1"/>
                </a:solidFill>
                <a:latin typeface="Verdana"/>
                <a:ea typeface="Verdana" panose="020B0604030504040204" pitchFamily="34" charset="0"/>
              </a:rPr>
              <a:t>EXTENTSIVE BRIANSTORMING DONE, FOLLOWING WERE IMPLEMENTED</a:t>
            </a: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Inspection of wiring and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trip logics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review.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Operation selection made to SCADA mode for monitoring command in case of trip event.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Open command/trip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circuit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cables Insulation testing carried out from remote panels replacement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Earth connectivity of GIS skids and C&amp;R panel checked, Ensured double Earthing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Trip coils pickup voltages and ensured operation as per specifications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Circuit </a:t>
            </a:r>
            <a:r>
              <a:rPr lang="en-US" sz="2000" dirty="0">
                <a:latin typeface="Verdana"/>
                <a:ea typeface="Verdana"/>
                <a:cs typeface="Helvetica"/>
              </a:rPr>
              <a:t>modifications carried </a:t>
            </a:r>
            <a:r>
              <a:rPr lang="en-US" sz="2000" dirty="0" smtClean="0">
                <a:latin typeface="Verdana"/>
                <a:ea typeface="Verdana"/>
                <a:cs typeface="Helvetica"/>
              </a:rPr>
              <a:t>out with flag indications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Remote trip commands connected to Annunciators for monitoring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/>
                <a:ea typeface="Verdana"/>
                <a:cs typeface="Helvetica"/>
              </a:rPr>
              <a:t>Master trips and Other trip relays inspected for any leakage</a:t>
            </a:r>
          </a:p>
          <a:p>
            <a:pPr algn="ctr"/>
            <a:endParaRPr lang="en-US" dirty="0">
              <a:latin typeface="Verdana"/>
              <a:ea typeface="Verdana"/>
              <a:cs typeface="Helvetica"/>
            </a:endParaRPr>
          </a:p>
          <a:p>
            <a:pPr algn="ctr"/>
            <a:endParaRPr lang="en-US" b="1" dirty="0" smtClean="0">
              <a:latin typeface="Verdana"/>
              <a:ea typeface="Verdana"/>
              <a:cs typeface="Helvetica"/>
            </a:endParaRPr>
          </a:p>
          <a:p>
            <a:pPr algn="ctr"/>
            <a:r>
              <a:rPr lang="en-US" b="1" dirty="0" smtClean="0">
                <a:latin typeface="Verdana"/>
                <a:ea typeface="Verdana"/>
                <a:cs typeface="Helvetica"/>
              </a:rPr>
              <a:t>DISCUSSED PROBLEM WITH KPTCL, CPRI AND ERDA FOR SUGGESTIONS TO MITIGATE ISSUE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53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2345" y="3024554"/>
            <a:ext cx="4023360" cy="6189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37800"/>
            <a:ext cx="479425" cy="3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479425" y="162529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TROUBLE SHOOTING</a:t>
            </a:r>
            <a:r>
              <a:rPr lang="en-US" sz="20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 </a:t>
            </a:r>
            <a:endParaRPr lang="en-US" sz="20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91869-85F6-43FA-8631-A208C9364C63}"/>
              </a:ext>
            </a:extLst>
          </p:cNvPr>
          <p:cNvSpPr txBox="1"/>
          <p:nvPr/>
        </p:nvSpPr>
        <p:spPr>
          <a:xfrm>
            <a:off x="239712" y="654765"/>
            <a:ext cx="11623229" cy="59400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Approached M/s PRDC in AUG 2022 for mitigation of problem, Following were suggested</a:t>
            </a:r>
          </a:p>
          <a:p>
            <a:endParaRPr lang="en-IN" sz="20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Control power DC system leakage to be identified and eliminated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Control cables, trip relays healthiness to be checked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After analysis, M/s PRDC suggested to strengthen the earth system due to </a:t>
            </a: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TGPR </a:t>
            </a:r>
            <a:r>
              <a:rPr lang="en-IN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during mentioned SLG event, Suggested to investigate the Earthing system through Sub Matter expert i.e. M/s </a:t>
            </a: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Manav</a:t>
            </a:r>
          </a:p>
          <a:p>
            <a:endParaRPr lang="en-IN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		VTFO/TGPR </a:t>
            </a:r>
            <a:r>
              <a:rPr lang="en-IN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were suspected</a:t>
            </a:r>
          </a:p>
          <a:p>
            <a:endParaRPr lang="en-IN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Actions taken: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 control cable healthiness checked. </a:t>
            </a:r>
            <a:r>
              <a:rPr lang="en-IN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able shields and Gland were connected to ground additionally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Ensured no DC system leakages are present in the system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 DR’s were reviewed carefully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IN" sz="2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Engaged M/s Manav Energy for </a:t>
            </a:r>
            <a:r>
              <a:rPr lang="en-IN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detailed GIS and TGPR study </a:t>
            </a:r>
            <a:endParaRPr lang="en-IN" sz="20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IN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Engaged M/s Manav Energy for detailed study of GPR issue with total cost of around 2.1 </a:t>
            </a:r>
            <a:r>
              <a:rPr lang="en-IN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63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2345" y="3024554"/>
            <a:ext cx="4023360" cy="6189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37800"/>
            <a:ext cx="479425" cy="3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479425" y="162529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TYPICAL DR DURING EVENTS</a:t>
            </a:r>
            <a:endParaRPr lang="en-US" sz="20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654765"/>
            <a:ext cx="11562520" cy="614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147" y="5770332"/>
            <a:ext cx="4091025" cy="78779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98502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505589" y="210159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Mitigations IMPLEMENTED – PHASE 1</a:t>
            </a:r>
            <a:endParaRPr lang="en-US" sz="24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029616-FD49-4346-B408-898E52C20B72}"/>
              </a:ext>
            </a:extLst>
          </p:cNvPr>
          <p:cNvSpPr txBox="1"/>
          <p:nvPr/>
        </p:nvSpPr>
        <p:spPr>
          <a:xfrm>
            <a:off x="4192172" y="6171742"/>
            <a:ext cx="38913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Boundary Earthing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with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special compound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7B370D9-01C1-44B5-A2A1-5023960D7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420" y="3895435"/>
            <a:ext cx="3262044" cy="220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8349549" y="3096231"/>
            <a:ext cx="3905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Interconnection of transformer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neutral with Earth grid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BF29FC1-EB2B-48BC-8003-F3949D1635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9255" y="965314"/>
            <a:ext cx="3251007" cy="19381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C07E546-5CD0-4930-8DEC-30BF6E7900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8962" y="3895435"/>
            <a:ext cx="3211301" cy="22012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4333420" y="2994262"/>
            <a:ext cx="3262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New chemical earth pits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213B810-9A1B-4CBF-82FC-3DD02EF3F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3420" y="965314"/>
            <a:ext cx="3286668" cy="19381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8428962" y="6211669"/>
            <a:ext cx="38264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Separate Earthing of cable shields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47" y="776544"/>
            <a:ext cx="4232274" cy="63094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Earth pit and raiser connections were tested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Earth integrity tests like Tagg slope were carried out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Copper </a:t>
            </a:r>
            <a:r>
              <a:rPr lang="en-US" sz="1750" b="1" dirty="0">
                <a:latin typeface="Verdana" panose="020B0604030504040204" pitchFamily="34" charset="0"/>
                <a:ea typeface="Verdana" panose="020B0604030504040204" pitchFamily="34" charset="0"/>
              </a:rPr>
              <a:t>Earthing provided for </a:t>
            </a: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GIB’s from Earth point to Raiser.</a:t>
            </a:r>
            <a:endParaRPr lang="en-US" sz="175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Installation </a:t>
            </a:r>
            <a:r>
              <a:rPr lang="en-US" sz="1750" b="1" dirty="0">
                <a:latin typeface="Verdana" panose="020B0604030504040204" pitchFamily="34" charset="0"/>
                <a:ea typeface="Verdana" panose="020B0604030504040204" pitchFamily="34" charset="0"/>
              </a:rPr>
              <a:t>of New earth </a:t>
            </a: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pits </a:t>
            </a:r>
            <a:r>
              <a:rPr lang="en-US" sz="1750" b="1" dirty="0">
                <a:latin typeface="Verdana" panose="020B0604030504040204" pitchFamily="34" charset="0"/>
                <a:ea typeface="Verdana" panose="020B0604030504040204" pitchFamily="34" charset="0"/>
              </a:rPr>
              <a:t>with Curec</a:t>
            </a: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+ For  GIS/C&amp;R panels</a:t>
            </a:r>
          </a:p>
          <a:p>
            <a:pPr marL="342900" indent="-342900">
              <a:buFontTx/>
              <a:buAutoNum type="arabicPeriod"/>
            </a:pP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AIS, Gantries and GIS Earthing interconnection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Boundary Earthing around complete switchyard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Interconnection of Neutrals and earth grid with Curec</a:t>
            </a:r>
            <a:r>
              <a:rPr lang="en-US" sz="1750" b="1" dirty="0">
                <a:latin typeface="Verdana" panose="020B0604030504040204" pitchFamily="34" charset="0"/>
                <a:ea typeface="Verdana" panose="020B0604030504040204" pitchFamily="34" charset="0"/>
              </a:rPr>
              <a:t>+</a:t>
            </a:r>
            <a:endParaRPr lang="en-US" sz="175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Refurbishment of earth pits -15 Nos</a:t>
            </a:r>
            <a:endParaRPr lang="en-US" sz="175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75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NO TRIPPINGS FROM OCT 2022 to MAR 2025</a:t>
            </a:r>
            <a:endParaRPr lang="en-US" sz="175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75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37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146" y="4684542"/>
            <a:ext cx="4093698" cy="8159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print"/>
          <a:srcRect l="82451"/>
          <a:stretch>
            <a:fillRect/>
          </a:stretch>
        </p:blipFill>
        <p:spPr bwMode="auto">
          <a:xfrm>
            <a:off x="0" y="298502"/>
            <a:ext cx="479425" cy="26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Rectangle 86"/>
          <p:cNvSpPr>
            <a:spLocks noChangeArrowheads="1"/>
          </p:cNvSpPr>
          <p:nvPr/>
        </p:nvSpPr>
        <p:spPr bwMode="auto">
          <a:xfrm>
            <a:off x="505589" y="262721"/>
            <a:ext cx="10942330" cy="4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7170" tIns="23586" rIns="47170" bIns="23586">
            <a:spAutoFit/>
          </a:bodyPr>
          <a:lstStyle/>
          <a:p>
            <a:pPr defTabSz="914003"/>
            <a:r>
              <a:rPr lang="en-US" sz="2400" b="1" cap="all" dirty="0" smtClean="0">
                <a:solidFill>
                  <a:srgbClr val="17479E"/>
                </a:solidFill>
                <a:latin typeface="Verdana"/>
                <a:cs typeface="Verdana"/>
              </a:rPr>
              <a:t>Mitigations IMPLEMENTED – PHASE 2 After 11 APR 2025</a:t>
            </a:r>
            <a:endParaRPr lang="en-US" sz="2400" b="1" cap="all" dirty="0">
              <a:solidFill>
                <a:srgbClr val="17479E"/>
              </a:solidFill>
              <a:latin typeface="Verdana"/>
              <a:cs typeface="Verdan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029616-FD49-4346-B408-898E52C20B72}"/>
              </a:ext>
            </a:extLst>
          </p:cNvPr>
          <p:cNvSpPr txBox="1"/>
          <p:nvPr/>
        </p:nvSpPr>
        <p:spPr>
          <a:xfrm>
            <a:off x="3814759" y="6145652"/>
            <a:ext cx="46142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Additional peripheral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Earthing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for GIS 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8201464" y="3130288"/>
            <a:ext cx="3977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3*3 mtr Earth mat for Line area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4690395" y="2994262"/>
            <a:ext cx="32620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In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stallation of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New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deep bore earth pits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46" y="776544"/>
            <a:ext cx="4340225" cy="52168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Additional dual Earthing for GIS bay skids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Separate earth 3*3 earth mat provided at Lines area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Additional 18 Deep bore earth pits with depth of 9 meters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Extension of double Earthing from each GIS skid to deep bore earth grid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Earthing audit carried out</a:t>
            </a:r>
          </a:p>
          <a:p>
            <a:pPr marL="342900" indent="-342900">
              <a:buAutoNum type="arabicPeriod"/>
            </a:pPr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All implementations were validated by M/s Manav – To identify gaps</a:t>
            </a:r>
          </a:p>
          <a:p>
            <a:pPr marL="342900" indent="-342900">
              <a:buAutoNum type="arabicPeriod"/>
            </a:pPr>
            <a:endParaRPr lang="en-US" sz="175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en-US" sz="175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7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TWO EVENTS in 2025 and No such events till APR 2026</a:t>
            </a:r>
          </a:p>
          <a:p>
            <a:endParaRPr lang="en-US" sz="175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62406C-75C5-4081-B44E-53D7F7EBDD13}"/>
              </a:ext>
            </a:extLst>
          </p:cNvPr>
          <p:cNvSpPr txBox="1"/>
          <p:nvPr/>
        </p:nvSpPr>
        <p:spPr>
          <a:xfrm>
            <a:off x="8921332" y="6145652"/>
            <a:ext cx="38264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</a:rPr>
              <a:t>Validation by M/s Manav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812" y="3640593"/>
            <a:ext cx="3229678" cy="23274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9549" y="776544"/>
            <a:ext cx="3315163" cy="20862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812" y="776544"/>
            <a:ext cx="3235570" cy="20862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9548" y="3640593"/>
            <a:ext cx="3537651" cy="244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0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RM Logistic -LP MILLS">
  <a:themeElements>
    <a:clrScheme name="WRM Logistic -LP MILLS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0DC"/>
      </a:accent1>
      <a:accent2>
        <a:srgbClr val="E95806"/>
      </a:accent2>
      <a:accent3>
        <a:srgbClr val="F7BC00"/>
      </a:accent3>
      <a:accent4>
        <a:srgbClr val="797979"/>
      </a:accent4>
      <a:accent5>
        <a:srgbClr val="4E9D2D"/>
      </a:accent5>
      <a:accent6>
        <a:srgbClr val="B9D7F5"/>
      </a:accent6>
      <a:hlink>
        <a:srgbClr val="0000FF"/>
      </a:hlink>
      <a:folHlink>
        <a:srgbClr val="FF00FF"/>
      </a:folHlink>
    </a:clrScheme>
    <a:fontScheme name="WRM Logistic -LP MILLS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WRM Logistic -LP MILL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957</Words>
  <Application>Microsoft Office PowerPoint</Application>
  <PresentationFormat>Custom</PresentationFormat>
  <Paragraphs>183</Paragraphs>
  <Slides>12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Helvetica</vt:lpstr>
      <vt:lpstr>Verdana</vt:lpstr>
      <vt:lpstr>Wingdings</vt:lpstr>
      <vt:lpstr>7_Office Theme</vt:lpstr>
      <vt:lpstr>Microsoft Excel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nikhil</dc:creator>
  <cp:lastModifiedBy>Chandrashekar Reddy</cp:lastModifiedBy>
  <cp:revision>67</cp:revision>
  <cp:lastPrinted>2022-05-13T11:26:10Z</cp:lastPrinted>
  <dcterms:modified xsi:type="dcterms:W3CDTF">2026-05-05T10:42:57Z</dcterms:modified>
</cp:coreProperties>
</file>